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508" r:id="rId3"/>
    <p:sldId id="507" r:id="rId4"/>
    <p:sldId id="500" r:id="rId5"/>
    <p:sldId id="501" r:id="rId6"/>
    <p:sldId id="504" r:id="rId7"/>
    <p:sldId id="505" r:id="rId8"/>
    <p:sldId id="502" r:id="rId9"/>
    <p:sldId id="503" r:id="rId10"/>
    <p:sldId id="506" r:id="rId11"/>
    <p:sldId id="509" r:id="rId12"/>
    <p:sldId id="510" r:id="rId13"/>
    <p:sldId id="511" r:id="rId14"/>
    <p:sldId id="512" r:id="rId15"/>
    <p:sldId id="513" r:id="rId16"/>
    <p:sldId id="514" r:id="rId17"/>
    <p:sldId id="515" r:id="rId18"/>
    <p:sldId id="516" r:id="rId19"/>
    <p:sldId id="518" r:id="rId20"/>
    <p:sldId id="517" r:id="rId21"/>
    <p:sldId id="519" r:id="rId22"/>
    <p:sldId id="520" r:id="rId23"/>
    <p:sldId id="521" r:id="rId24"/>
    <p:sldId id="522" r:id="rId25"/>
    <p:sldId id="523" r:id="rId26"/>
    <p:sldId id="524" r:id="rId27"/>
    <p:sldId id="546" r:id="rId28"/>
    <p:sldId id="525" r:id="rId29"/>
    <p:sldId id="527" r:id="rId30"/>
    <p:sldId id="526" r:id="rId31"/>
    <p:sldId id="528" r:id="rId32"/>
    <p:sldId id="529" r:id="rId33"/>
    <p:sldId id="530" r:id="rId34"/>
    <p:sldId id="531" r:id="rId35"/>
    <p:sldId id="532" r:id="rId36"/>
    <p:sldId id="536" r:id="rId37"/>
    <p:sldId id="540" r:id="rId38"/>
    <p:sldId id="533" r:id="rId39"/>
    <p:sldId id="539" r:id="rId40"/>
    <p:sldId id="535" r:id="rId41"/>
    <p:sldId id="542" r:id="rId42"/>
    <p:sldId id="545" r:id="rId43"/>
    <p:sldId id="541" r:id="rId44"/>
    <p:sldId id="534" r:id="rId45"/>
    <p:sldId id="537" r:id="rId46"/>
    <p:sldId id="538" r:id="rId47"/>
    <p:sldId id="544" r:id="rId48"/>
    <p:sldId id="543" r:id="rId49"/>
    <p:sldId id="260" r:id="rId50"/>
  </p:sldIdLst>
  <p:sldSz cx="9601200" cy="7200900"/>
  <p:notesSz cx="9928225" cy="6797675"/>
  <p:defaultTextStyle>
    <a:defPPr>
      <a:defRPr lang="zh-CN"/>
    </a:defPPr>
    <a:lvl1pPr algn="l" defTabSz="1141413" rtl="0" eaLnBrk="0" fontAlgn="base" hangingPunct="0">
      <a:spcBef>
        <a:spcPct val="0"/>
      </a:spcBef>
      <a:spcAft>
        <a:spcPct val="0"/>
      </a:spcAft>
      <a:defRPr sz="2200" kern="1200">
        <a:solidFill>
          <a:schemeClr val="tx1"/>
        </a:solidFill>
        <a:latin typeface="Calibri" panose="020F0502020204030204" pitchFamily="34" charset="0"/>
        <a:ea typeface="宋体" panose="02010600030101010101" pitchFamily="2" charset="-122"/>
        <a:cs typeface="+mn-cs"/>
      </a:defRPr>
    </a:lvl1pPr>
    <a:lvl2pPr marL="569913" indent="-112713" algn="l" defTabSz="1141413" rtl="0" eaLnBrk="0" fontAlgn="base" hangingPunct="0">
      <a:spcBef>
        <a:spcPct val="0"/>
      </a:spcBef>
      <a:spcAft>
        <a:spcPct val="0"/>
      </a:spcAft>
      <a:defRPr sz="2200" kern="1200">
        <a:solidFill>
          <a:schemeClr val="tx1"/>
        </a:solidFill>
        <a:latin typeface="Calibri" panose="020F0502020204030204" pitchFamily="34" charset="0"/>
        <a:ea typeface="宋体" panose="02010600030101010101" pitchFamily="2" charset="-122"/>
        <a:cs typeface="+mn-cs"/>
      </a:defRPr>
    </a:lvl2pPr>
    <a:lvl3pPr marL="1141413" indent="-227013" algn="l" defTabSz="1141413" rtl="0" eaLnBrk="0" fontAlgn="base" hangingPunct="0">
      <a:spcBef>
        <a:spcPct val="0"/>
      </a:spcBef>
      <a:spcAft>
        <a:spcPct val="0"/>
      </a:spcAft>
      <a:defRPr sz="2200" kern="1200">
        <a:solidFill>
          <a:schemeClr val="tx1"/>
        </a:solidFill>
        <a:latin typeface="Calibri" panose="020F0502020204030204" pitchFamily="34" charset="0"/>
        <a:ea typeface="宋体" panose="02010600030101010101" pitchFamily="2" charset="-122"/>
        <a:cs typeface="+mn-cs"/>
      </a:defRPr>
    </a:lvl3pPr>
    <a:lvl4pPr marL="1711325" indent="-339725" algn="l" defTabSz="1141413" rtl="0" eaLnBrk="0" fontAlgn="base" hangingPunct="0">
      <a:spcBef>
        <a:spcPct val="0"/>
      </a:spcBef>
      <a:spcAft>
        <a:spcPct val="0"/>
      </a:spcAft>
      <a:defRPr sz="2200" kern="1200">
        <a:solidFill>
          <a:schemeClr val="tx1"/>
        </a:solidFill>
        <a:latin typeface="Calibri" panose="020F0502020204030204" pitchFamily="34" charset="0"/>
        <a:ea typeface="宋体" panose="02010600030101010101" pitchFamily="2" charset="-122"/>
        <a:cs typeface="+mn-cs"/>
      </a:defRPr>
    </a:lvl4pPr>
    <a:lvl5pPr marL="2282825" indent="-454025" algn="l" defTabSz="1141413" rtl="0" eaLnBrk="0" fontAlgn="base" hangingPunct="0">
      <a:spcBef>
        <a:spcPct val="0"/>
      </a:spcBef>
      <a:spcAft>
        <a:spcPct val="0"/>
      </a:spcAft>
      <a:defRPr sz="2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22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22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22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2200"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68">
          <p15:clr>
            <a:srgbClr val="A4A3A4"/>
          </p15:clr>
        </p15:guide>
        <p15:guide id="2" pos="30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1759" autoAdjust="0"/>
  </p:normalViewPr>
  <p:slideViewPr>
    <p:cSldViewPr>
      <p:cViewPr varScale="1">
        <p:scale>
          <a:sx n="53" d="100"/>
          <a:sy n="53" d="100"/>
        </p:scale>
        <p:origin x="1604" y="48"/>
      </p:cViewPr>
      <p:guideLst>
        <p:guide orient="horz" pos="2268"/>
        <p:guide pos="3024"/>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5622925" y="0"/>
            <a:ext cx="4303713" cy="341313"/>
          </a:xfrm>
          <a:prstGeom prst="rect">
            <a:avLst/>
          </a:prstGeom>
        </p:spPr>
        <p:txBody>
          <a:bodyPr vert="horz" lIns="91440" tIns="45720" rIns="91440" bIns="45720" rtlCol="0"/>
          <a:lstStyle>
            <a:lvl1pPr algn="r">
              <a:defRPr sz="1200"/>
            </a:lvl1pPr>
          </a:lstStyle>
          <a:p>
            <a:pPr>
              <a:defRPr/>
            </a:pPr>
            <a:fld id="{67F58E96-5BBB-485D-AD65-975BCA970428}" type="datetimeFigureOut">
              <a:rPr lang="zh-CN" altLang="en-US"/>
              <a:pPr>
                <a:defRPr/>
              </a:pPr>
              <a:t>2020/4/26</a:t>
            </a:fld>
            <a:endParaRPr lang="zh-CN" altLang="en-US"/>
          </a:p>
        </p:txBody>
      </p:sp>
      <p:sp>
        <p:nvSpPr>
          <p:cNvPr id="4" name="页脚占位符 3"/>
          <p:cNvSpPr>
            <a:spLocks noGrp="1"/>
          </p:cNvSpPr>
          <p:nvPr>
            <p:ph type="ftr" sz="quarter" idx="2"/>
          </p:nvPr>
        </p:nvSpPr>
        <p:spPr>
          <a:xfrm>
            <a:off x="0" y="6456363"/>
            <a:ext cx="4302125" cy="341312"/>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5622925" y="6456363"/>
            <a:ext cx="4303713" cy="341312"/>
          </a:xfrm>
          <a:prstGeom prst="rect">
            <a:avLst/>
          </a:prstGeom>
        </p:spPr>
        <p:txBody>
          <a:bodyPr vert="horz" lIns="91440" tIns="45720" rIns="91440" bIns="45720" rtlCol="0" anchor="b"/>
          <a:lstStyle>
            <a:lvl1pPr algn="r">
              <a:defRPr sz="1200"/>
            </a:lvl1pPr>
          </a:lstStyle>
          <a:p>
            <a:pPr>
              <a:defRPr/>
            </a:pPr>
            <a:fld id="{4266E169-9B9A-4529-82DD-65E5CAC500A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39725"/>
          </a:xfrm>
          <a:prstGeom prst="rect">
            <a:avLst/>
          </a:prstGeom>
        </p:spPr>
        <p:txBody>
          <a:bodyPr vert="horz" lIns="91440" tIns="45720" rIns="91440" bIns="45720" rtlCol="0"/>
          <a:lstStyle>
            <a:lvl1pPr algn="l" eaLnBrk="1" hangingPunct="1">
              <a:defRPr sz="1200">
                <a:latin typeface="Calibri" panose="020F0502020204030204" pitchFamily="34" charset="0"/>
                <a:ea typeface="宋体" charset="-122"/>
                <a:cs typeface="+mn-cs"/>
              </a:defRPr>
            </a:lvl1pPr>
          </a:lstStyle>
          <a:p>
            <a:pPr>
              <a:defRPr/>
            </a:pPr>
            <a:endParaRPr lang="zh-CN" altLang="en-US"/>
          </a:p>
        </p:txBody>
      </p:sp>
      <p:sp>
        <p:nvSpPr>
          <p:cNvPr id="3" name="日期占位符 2"/>
          <p:cNvSpPr>
            <a:spLocks noGrp="1"/>
          </p:cNvSpPr>
          <p:nvPr>
            <p:ph type="dt" idx="1"/>
          </p:nvPr>
        </p:nvSpPr>
        <p:spPr>
          <a:xfrm>
            <a:off x="5624513" y="0"/>
            <a:ext cx="4302125"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A195B071-0028-46B5-866D-916F2EE315E9}" type="datetimeFigureOut">
              <a:rPr lang="zh-CN" altLang="en-US"/>
              <a:pPr>
                <a:defRPr/>
              </a:pPr>
              <a:t>2020/4/26</a:t>
            </a:fld>
            <a:endParaRPr lang="zh-CN" altLang="en-US"/>
          </a:p>
        </p:txBody>
      </p:sp>
      <p:sp>
        <p:nvSpPr>
          <p:cNvPr id="4" name="幻灯片图像占位符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92188" y="3228975"/>
            <a:ext cx="7943850" cy="3059113"/>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6456363"/>
            <a:ext cx="4302125" cy="339725"/>
          </a:xfrm>
          <a:prstGeom prst="rect">
            <a:avLst/>
          </a:prstGeom>
        </p:spPr>
        <p:txBody>
          <a:bodyPr vert="horz" lIns="91440" tIns="45720" rIns="91440" bIns="45720" rtlCol="0" anchor="b"/>
          <a:lstStyle>
            <a:lvl1pPr algn="l" eaLnBrk="1" hangingPunct="1">
              <a:defRPr sz="1200">
                <a:latin typeface="Calibri" panose="020F0502020204030204" pitchFamily="34" charset="0"/>
                <a:ea typeface="宋体" charset="-122"/>
                <a:cs typeface="+mn-cs"/>
              </a:defRPr>
            </a:lvl1pPr>
          </a:lstStyle>
          <a:p>
            <a:pPr>
              <a:defRPr/>
            </a:pPr>
            <a:endParaRPr lang="zh-CN" altLang="en-US"/>
          </a:p>
        </p:txBody>
      </p:sp>
      <p:sp>
        <p:nvSpPr>
          <p:cNvPr id="7" name="灯片编号占位符 6"/>
          <p:cNvSpPr>
            <a:spLocks noGrp="1"/>
          </p:cNvSpPr>
          <p:nvPr>
            <p:ph type="sldNum" sz="quarter" idx="5"/>
          </p:nvPr>
        </p:nvSpPr>
        <p:spPr>
          <a:xfrm>
            <a:off x="5624513" y="6456363"/>
            <a:ext cx="4302125"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02D9CBB-12FB-4914-9BC7-C6F1B1BD28F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b="1" smtClean="0"/>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5EBEB6-025C-4F6D-A943-DB957CA94BBB}" type="slidenum">
              <a:rPr lang="zh-CN" altLang="en-US" smtClean="0"/>
              <a:pPr/>
              <a:t>1</a:t>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10</a:t>
            </a:fld>
            <a:endParaRPr lang="zh-CN" altLang="en-US" smtClean="0"/>
          </a:p>
        </p:txBody>
      </p:sp>
    </p:spTree>
    <p:extLst>
      <p:ext uri="{BB962C8B-B14F-4D97-AF65-F5344CB8AC3E}">
        <p14:creationId xmlns:p14="http://schemas.microsoft.com/office/powerpoint/2010/main" val="1519461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11</a:t>
            </a:fld>
            <a:endParaRPr lang="zh-CN" altLang="en-US" smtClean="0"/>
          </a:p>
        </p:txBody>
      </p:sp>
    </p:spTree>
    <p:extLst>
      <p:ext uri="{BB962C8B-B14F-4D97-AF65-F5344CB8AC3E}">
        <p14:creationId xmlns:p14="http://schemas.microsoft.com/office/powerpoint/2010/main" val="1825534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12</a:t>
            </a:fld>
            <a:endParaRPr lang="zh-CN" altLang="en-US" smtClean="0"/>
          </a:p>
        </p:txBody>
      </p:sp>
    </p:spTree>
    <p:extLst>
      <p:ext uri="{BB962C8B-B14F-4D97-AF65-F5344CB8AC3E}">
        <p14:creationId xmlns:p14="http://schemas.microsoft.com/office/powerpoint/2010/main" val="3557427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13</a:t>
            </a:fld>
            <a:endParaRPr lang="zh-CN" altLang="en-US" smtClean="0"/>
          </a:p>
        </p:txBody>
      </p:sp>
    </p:spTree>
    <p:extLst>
      <p:ext uri="{BB962C8B-B14F-4D97-AF65-F5344CB8AC3E}">
        <p14:creationId xmlns:p14="http://schemas.microsoft.com/office/powerpoint/2010/main" val="1111734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14</a:t>
            </a:fld>
            <a:endParaRPr lang="zh-CN" altLang="en-US" smtClean="0"/>
          </a:p>
        </p:txBody>
      </p:sp>
    </p:spTree>
    <p:extLst>
      <p:ext uri="{BB962C8B-B14F-4D97-AF65-F5344CB8AC3E}">
        <p14:creationId xmlns:p14="http://schemas.microsoft.com/office/powerpoint/2010/main" val="4163433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15</a:t>
            </a:fld>
            <a:endParaRPr lang="zh-CN" altLang="en-US" smtClean="0"/>
          </a:p>
        </p:txBody>
      </p:sp>
    </p:spTree>
    <p:extLst>
      <p:ext uri="{BB962C8B-B14F-4D97-AF65-F5344CB8AC3E}">
        <p14:creationId xmlns:p14="http://schemas.microsoft.com/office/powerpoint/2010/main" val="378239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16</a:t>
            </a:fld>
            <a:endParaRPr lang="zh-CN" altLang="en-US" smtClean="0"/>
          </a:p>
        </p:txBody>
      </p:sp>
    </p:spTree>
    <p:extLst>
      <p:ext uri="{BB962C8B-B14F-4D97-AF65-F5344CB8AC3E}">
        <p14:creationId xmlns:p14="http://schemas.microsoft.com/office/powerpoint/2010/main" val="184876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17</a:t>
            </a:fld>
            <a:endParaRPr lang="zh-CN" altLang="en-US" smtClean="0"/>
          </a:p>
        </p:txBody>
      </p:sp>
    </p:spTree>
    <p:extLst>
      <p:ext uri="{BB962C8B-B14F-4D97-AF65-F5344CB8AC3E}">
        <p14:creationId xmlns:p14="http://schemas.microsoft.com/office/powerpoint/2010/main" val="3062984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18</a:t>
            </a:fld>
            <a:endParaRPr lang="zh-CN" altLang="en-US" smtClean="0"/>
          </a:p>
        </p:txBody>
      </p:sp>
    </p:spTree>
    <p:extLst>
      <p:ext uri="{BB962C8B-B14F-4D97-AF65-F5344CB8AC3E}">
        <p14:creationId xmlns:p14="http://schemas.microsoft.com/office/powerpoint/2010/main" val="326697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19</a:t>
            </a:fld>
            <a:endParaRPr lang="zh-CN" altLang="en-US" smtClean="0"/>
          </a:p>
        </p:txBody>
      </p:sp>
    </p:spTree>
    <p:extLst>
      <p:ext uri="{BB962C8B-B14F-4D97-AF65-F5344CB8AC3E}">
        <p14:creationId xmlns:p14="http://schemas.microsoft.com/office/powerpoint/2010/main" val="415970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en-US" altLang="zh-CN" smtClean="0"/>
              <a:t>• </a:t>
            </a:r>
            <a:r>
              <a:rPr lang="zh-CN" altLang="en-US" smtClean="0"/>
              <a:t>本文提出了一种基于</a:t>
            </a:r>
            <a:r>
              <a:rPr lang="en-US" smtClean="0"/>
              <a:t>Sobel</a:t>
            </a:r>
            <a:r>
              <a:rPr lang="zh-CN" altLang="en-US" smtClean="0"/>
              <a:t>算子（</a:t>
            </a:r>
            <a:r>
              <a:rPr lang="en-US" smtClean="0"/>
              <a:t>Sobel Operator） [21]</a:t>
            </a:r>
            <a:r>
              <a:rPr lang="zh-CN" altLang="en-US" smtClean="0"/>
              <a:t>和变分自编码器的结构特 征图提取和合成方法。提取结构特征图时，无需额外的结构信息标签和标签提取训练，可直接从真实影像提取出结构特征图。相较于当前最好的结构信息提取方法，本文方法提取的结构特征图在更具核心结构描绘能力的同时轮廓更加完整合理、线条更加清晰简明。生成结构特征图时，本文方法可直接从随机正态分布矩阵合成任意数量的、更具有多样性的结构特征图。</a:t>
            </a:r>
          </a:p>
          <a:p>
            <a:pPr algn="just">
              <a:spcBef>
                <a:spcPts val="600"/>
              </a:spcBef>
              <a:spcAft>
                <a:spcPts val="800"/>
              </a:spcAft>
              <a:defRPr/>
            </a:pPr>
            <a:r>
              <a:rPr lang="en-US" altLang="zh-CN" smtClean="0"/>
              <a:t>• </a:t>
            </a:r>
            <a:r>
              <a:rPr lang="zh-CN" altLang="en-US" smtClean="0"/>
              <a:t>本文提出了一种可控制病灶合成的配准多模态医学影像合成方法，输入结构特 征图和选取的病灶标签，通过执行病灶处理器还原合成影像中病灶标签的操作来约束合成影像生成器根据输入的病灶标签生成对应的病灶内容，通过模态转换器提供的合成多模态影像之间的转换一致性损失约束来确保合成多模态之间的配准。</a:t>
            </a:r>
          </a:p>
          <a:p>
            <a:pPr algn="just">
              <a:spcBef>
                <a:spcPts val="600"/>
              </a:spcBef>
              <a:spcAft>
                <a:spcPts val="800"/>
              </a:spcAft>
              <a:defRPr/>
            </a:pPr>
            <a:r>
              <a:rPr lang="en-US" altLang="zh-CN" smtClean="0"/>
              <a:t>• </a:t>
            </a:r>
            <a:r>
              <a:rPr lang="zh-CN" altLang="en-US" smtClean="0"/>
              <a:t>本文在采用一般相似性评估方法对合成影像数据集与真实影像数据集进行直接 评估的基础上，进一步提出了一种合成医学影像可用性、合成病灶有效性和合成多模态配准情况的评估方法，通过将合成影像用于智能医学影像处理任务的</a:t>
            </a:r>
          </a:p>
          <a:p>
            <a:pPr algn="just">
              <a:spcBef>
                <a:spcPts val="600"/>
              </a:spcBef>
              <a:spcAft>
                <a:spcPts val="800"/>
              </a:spcAft>
              <a:defRPr/>
            </a:pPr>
            <a:r>
              <a:rPr lang="zh-CN" altLang="en-US" smtClean="0"/>
              <a:t>训练，再评估训练出的模型，间接地评估了合成影像的各项性能。</a:t>
            </a:r>
          </a:p>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a:t>
            </a:fld>
            <a:endParaRPr lang="zh-CN" altLang="en-US" smtClean="0"/>
          </a:p>
        </p:txBody>
      </p:sp>
    </p:spTree>
    <p:extLst>
      <p:ext uri="{BB962C8B-B14F-4D97-AF65-F5344CB8AC3E}">
        <p14:creationId xmlns:p14="http://schemas.microsoft.com/office/powerpoint/2010/main" val="819518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20</a:t>
            </a:fld>
            <a:endParaRPr lang="zh-CN" altLang="en-US" smtClean="0"/>
          </a:p>
        </p:txBody>
      </p:sp>
    </p:spTree>
    <p:extLst>
      <p:ext uri="{BB962C8B-B14F-4D97-AF65-F5344CB8AC3E}">
        <p14:creationId xmlns:p14="http://schemas.microsoft.com/office/powerpoint/2010/main" val="3954243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21</a:t>
            </a:fld>
            <a:endParaRPr lang="zh-CN" altLang="en-US" smtClean="0"/>
          </a:p>
        </p:txBody>
      </p:sp>
    </p:spTree>
    <p:extLst>
      <p:ext uri="{BB962C8B-B14F-4D97-AF65-F5344CB8AC3E}">
        <p14:creationId xmlns:p14="http://schemas.microsoft.com/office/powerpoint/2010/main" val="328993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22</a:t>
            </a:fld>
            <a:endParaRPr lang="zh-CN" altLang="en-US" smtClean="0"/>
          </a:p>
        </p:txBody>
      </p:sp>
    </p:spTree>
    <p:extLst>
      <p:ext uri="{BB962C8B-B14F-4D97-AF65-F5344CB8AC3E}">
        <p14:creationId xmlns:p14="http://schemas.microsoft.com/office/powerpoint/2010/main" val="1408607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23</a:t>
            </a:fld>
            <a:endParaRPr lang="zh-CN" altLang="en-US" smtClean="0"/>
          </a:p>
        </p:txBody>
      </p:sp>
    </p:spTree>
    <p:extLst>
      <p:ext uri="{BB962C8B-B14F-4D97-AF65-F5344CB8AC3E}">
        <p14:creationId xmlns:p14="http://schemas.microsoft.com/office/powerpoint/2010/main" val="2977264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24</a:t>
            </a:fld>
            <a:endParaRPr lang="zh-CN" altLang="en-US" smtClean="0"/>
          </a:p>
        </p:txBody>
      </p:sp>
    </p:spTree>
    <p:extLst>
      <p:ext uri="{BB962C8B-B14F-4D97-AF65-F5344CB8AC3E}">
        <p14:creationId xmlns:p14="http://schemas.microsoft.com/office/powerpoint/2010/main" val="3857278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25</a:t>
            </a:fld>
            <a:endParaRPr lang="zh-CN" altLang="en-US" smtClean="0"/>
          </a:p>
        </p:txBody>
      </p:sp>
    </p:spTree>
    <p:extLst>
      <p:ext uri="{BB962C8B-B14F-4D97-AF65-F5344CB8AC3E}">
        <p14:creationId xmlns:p14="http://schemas.microsoft.com/office/powerpoint/2010/main" val="2601439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zh-CN" altLang="en-US" smtClean="0"/>
              <a:t>不同模态的医学影像从成像原理到视觉呈现都有诸多差异，一项通用的医学影像合成方案应能在常见的多种模态中表现良好才具有较好的鲁棒性。在带病灶的医学影像合成中，对病灶的评估也应考虑到常见的多类智能医学影像病灶处理任务。因此，本研究在六个公开数据集中对提出的方案进行了充分的实验验证，实验涵盖了</a:t>
            </a:r>
            <a:r>
              <a:rPr lang="en-US" smtClean="0"/>
              <a:t>RGB</a:t>
            </a:r>
            <a:r>
              <a:rPr lang="zh-CN" altLang="en-US" smtClean="0"/>
              <a:t>彩色照片、</a:t>
            </a:r>
            <a:r>
              <a:rPr lang="en-US" smtClean="0"/>
              <a:t>X-ray、MRI、CT</a:t>
            </a:r>
            <a:r>
              <a:rPr lang="zh-CN" altLang="en-US" smtClean="0"/>
              <a:t>等常见的医学影像成像模态，涵盖了脑部、视网膜、肺部截面、胸部等多个病变部位，涵盖了肿瘤分割、血管分割、肺炎分类、肺结节检测等多种智能医学影像病灶处理任务。</a:t>
            </a: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26</a:t>
            </a:fld>
            <a:endParaRPr lang="zh-CN" altLang="en-US" smtClean="0"/>
          </a:p>
        </p:txBody>
      </p:sp>
    </p:spTree>
    <p:extLst>
      <p:ext uri="{BB962C8B-B14F-4D97-AF65-F5344CB8AC3E}">
        <p14:creationId xmlns:p14="http://schemas.microsoft.com/office/powerpoint/2010/main" val="3602449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27</a:t>
            </a:fld>
            <a:endParaRPr lang="zh-CN" altLang="en-US" smtClean="0"/>
          </a:p>
        </p:txBody>
      </p:sp>
    </p:spTree>
    <p:extLst>
      <p:ext uri="{BB962C8B-B14F-4D97-AF65-F5344CB8AC3E}">
        <p14:creationId xmlns:p14="http://schemas.microsoft.com/office/powerpoint/2010/main" val="1816671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28</a:t>
            </a:fld>
            <a:endParaRPr lang="zh-CN" altLang="en-US" smtClean="0"/>
          </a:p>
        </p:txBody>
      </p:sp>
    </p:spTree>
    <p:extLst>
      <p:ext uri="{BB962C8B-B14F-4D97-AF65-F5344CB8AC3E}">
        <p14:creationId xmlns:p14="http://schemas.microsoft.com/office/powerpoint/2010/main" val="2247093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29</a:t>
            </a:fld>
            <a:endParaRPr lang="zh-CN" altLang="en-US" smtClean="0"/>
          </a:p>
        </p:txBody>
      </p:sp>
    </p:spTree>
    <p:extLst>
      <p:ext uri="{BB962C8B-B14F-4D97-AF65-F5344CB8AC3E}">
        <p14:creationId xmlns:p14="http://schemas.microsoft.com/office/powerpoint/2010/main" val="3351466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en-US" altLang="zh-CN" smtClean="0"/>
              <a:t>• </a:t>
            </a:r>
            <a:r>
              <a:rPr lang="zh-CN" altLang="en-US" smtClean="0"/>
              <a:t>本文提出了一种基于</a:t>
            </a:r>
            <a:r>
              <a:rPr lang="en-US" smtClean="0"/>
              <a:t>Sobel</a:t>
            </a:r>
            <a:r>
              <a:rPr lang="zh-CN" altLang="en-US" smtClean="0"/>
              <a:t>算子（</a:t>
            </a:r>
            <a:r>
              <a:rPr lang="en-US" smtClean="0"/>
              <a:t>Sobel Operator） [21]</a:t>
            </a:r>
            <a:r>
              <a:rPr lang="zh-CN" altLang="en-US" smtClean="0"/>
              <a:t>和变分自编码器的结构特 征图提取和合成方法。提取结构特征图时，无需额外的结构信息标签和标签提取训练，可直接从真实影像提取出结构特征图。相较于当前最好的结构信息提取方法，本文方法提取的结构特征图在更具核心结构描绘能力的同时轮廓更加完整合理、线条更加清晰简明。生成结构特征图时，本文方法可直接从随机正态分布矩阵合成任意数量的、更具有多样性的结构特征图。</a:t>
            </a:r>
          </a:p>
          <a:p>
            <a:pPr algn="just">
              <a:spcBef>
                <a:spcPts val="600"/>
              </a:spcBef>
              <a:spcAft>
                <a:spcPts val="800"/>
              </a:spcAft>
              <a:defRPr/>
            </a:pPr>
            <a:r>
              <a:rPr lang="en-US" altLang="zh-CN" smtClean="0"/>
              <a:t>• </a:t>
            </a:r>
            <a:r>
              <a:rPr lang="zh-CN" altLang="en-US" smtClean="0"/>
              <a:t>本文提出了一种可控制病灶合成的配准多模态医学影像合成方法，输入结构特 征图和选取的病灶标签，通过执行病灶处理器还原合成影像中病灶标签的操作来约束合成影像生成器根据输入的病灶标签生成对应的病灶内容，通过模态转换器提供的合成多模态影像之间的转换一致性损失约束来确保合成多模态之间的配准。</a:t>
            </a:r>
          </a:p>
          <a:p>
            <a:pPr algn="just">
              <a:spcBef>
                <a:spcPts val="600"/>
              </a:spcBef>
              <a:spcAft>
                <a:spcPts val="800"/>
              </a:spcAft>
              <a:defRPr/>
            </a:pPr>
            <a:r>
              <a:rPr lang="en-US" altLang="zh-CN" smtClean="0"/>
              <a:t>• </a:t>
            </a:r>
            <a:r>
              <a:rPr lang="zh-CN" altLang="en-US" smtClean="0"/>
              <a:t>本文在采用一般相似性评估方法对合成影像数据集与真实影像数据集进行直接 评估的基础上，进一步提出了一种合成医学影像可用性、合成病灶有效性和合成多模态配准情况的评估方法，通过将合成影像用于智能医学影像处理任务的</a:t>
            </a:r>
          </a:p>
          <a:p>
            <a:pPr algn="just">
              <a:spcBef>
                <a:spcPts val="600"/>
              </a:spcBef>
              <a:spcAft>
                <a:spcPts val="800"/>
              </a:spcAft>
              <a:defRPr/>
            </a:pPr>
            <a:r>
              <a:rPr lang="zh-CN" altLang="en-US" smtClean="0"/>
              <a:t>训练，再评估训练出的模型，间接地评估了合成影像的各项性能。</a:t>
            </a:r>
          </a:p>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a:t>
            </a:fld>
            <a:endParaRPr lang="zh-CN" altLang="en-US" smtClean="0"/>
          </a:p>
        </p:txBody>
      </p:sp>
    </p:spTree>
    <p:extLst>
      <p:ext uri="{BB962C8B-B14F-4D97-AF65-F5344CB8AC3E}">
        <p14:creationId xmlns:p14="http://schemas.microsoft.com/office/powerpoint/2010/main" val="1526811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30</a:t>
            </a:fld>
            <a:endParaRPr lang="zh-CN" altLang="en-US" smtClean="0"/>
          </a:p>
        </p:txBody>
      </p:sp>
    </p:spTree>
    <p:extLst>
      <p:ext uri="{BB962C8B-B14F-4D97-AF65-F5344CB8AC3E}">
        <p14:creationId xmlns:p14="http://schemas.microsoft.com/office/powerpoint/2010/main" val="2344572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31</a:t>
            </a:fld>
            <a:endParaRPr lang="zh-CN" altLang="en-US" smtClean="0"/>
          </a:p>
        </p:txBody>
      </p:sp>
    </p:spTree>
    <p:extLst>
      <p:ext uri="{BB962C8B-B14F-4D97-AF65-F5344CB8AC3E}">
        <p14:creationId xmlns:p14="http://schemas.microsoft.com/office/powerpoint/2010/main" val="3267832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32</a:t>
            </a:fld>
            <a:endParaRPr lang="zh-CN" altLang="en-US" smtClean="0"/>
          </a:p>
        </p:txBody>
      </p:sp>
    </p:spTree>
    <p:extLst>
      <p:ext uri="{BB962C8B-B14F-4D97-AF65-F5344CB8AC3E}">
        <p14:creationId xmlns:p14="http://schemas.microsoft.com/office/powerpoint/2010/main" val="886805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33</a:t>
            </a:fld>
            <a:endParaRPr lang="zh-CN" altLang="en-US" smtClean="0"/>
          </a:p>
        </p:txBody>
      </p:sp>
    </p:spTree>
    <p:extLst>
      <p:ext uri="{BB962C8B-B14F-4D97-AF65-F5344CB8AC3E}">
        <p14:creationId xmlns:p14="http://schemas.microsoft.com/office/powerpoint/2010/main" val="2024861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34</a:t>
            </a:fld>
            <a:endParaRPr lang="zh-CN" altLang="en-US" smtClean="0"/>
          </a:p>
        </p:txBody>
      </p:sp>
    </p:spTree>
    <p:extLst>
      <p:ext uri="{BB962C8B-B14F-4D97-AF65-F5344CB8AC3E}">
        <p14:creationId xmlns:p14="http://schemas.microsoft.com/office/powerpoint/2010/main" val="2443324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35</a:t>
            </a:fld>
            <a:endParaRPr lang="zh-CN" altLang="en-US" smtClean="0"/>
          </a:p>
        </p:txBody>
      </p:sp>
    </p:spTree>
    <p:extLst>
      <p:ext uri="{BB962C8B-B14F-4D97-AF65-F5344CB8AC3E}">
        <p14:creationId xmlns:p14="http://schemas.microsoft.com/office/powerpoint/2010/main" val="78896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36</a:t>
            </a:fld>
            <a:endParaRPr lang="zh-CN" altLang="en-US" smtClean="0"/>
          </a:p>
        </p:txBody>
      </p:sp>
    </p:spTree>
    <p:extLst>
      <p:ext uri="{BB962C8B-B14F-4D97-AF65-F5344CB8AC3E}">
        <p14:creationId xmlns:p14="http://schemas.microsoft.com/office/powerpoint/2010/main" val="2503238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37</a:t>
            </a:fld>
            <a:endParaRPr lang="zh-CN" altLang="en-US" smtClean="0"/>
          </a:p>
        </p:txBody>
      </p:sp>
    </p:spTree>
    <p:extLst>
      <p:ext uri="{BB962C8B-B14F-4D97-AF65-F5344CB8AC3E}">
        <p14:creationId xmlns:p14="http://schemas.microsoft.com/office/powerpoint/2010/main" val="1855989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38</a:t>
            </a:fld>
            <a:endParaRPr lang="zh-CN" altLang="en-US" smtClean="0"/>
          </a:p>
        </p:txBody>
      </p:sp>
    </p:spTree>
    <p:extLst>
      <p:ext uri="{BB962C8B-B14F-4D97-AF65-F5344CB8AC3E}">
        <p14:creationId xmlns:p14="http://schemas.microsoft.com/office/powerpoint/2010/main" val="259032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39</a:t>
            </a:fld>
            <a:endParaRPr lang="zh-CN" altLang="en-US" smtClean="0"/>
          </a:p>
        </p:txBody>
      </p:sp>
    </p:spTree>
    <p:extLst>
      <p:ext uri="{BB962C8B-B14F-4D97-AF65-F5344CB8AC3E}">
        <p14:creationId xmlns:p14="http://schemas.microsoft.com/office/powerpoint/2010/main" val="524089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a:t>
            </a:fld>
            <a:endParaRPr lang="zh-CN" altLang="en-US" smtClean="0"/>
          </a:p>
        </p:txBody>
      </p:sp>
    </p:spTree>
    <p:extLst>
      <p:ext uri="{BB962C8B-B14F-4D97-AF65-F5344CB8AC3E}">
        <p14:creationId xmlns:p14="http://schemas.microsoft.com/office/powerpoint/2010/main" val="189600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40</a:t>
            </a:fld>
            <a:endParaRPr lang="zh-CN" altLang="en-US" smtClean="0"/>
          </a:p>
        </p:txBody>
      </p:sp>
    </p:spTree>
    <p:extLst>
      <p:ext uri="{BB962C8B-B14F-4D97-AF65-F5344CB8AC3E}">
        <p14:creationId xmlns:p14="http://schemas.microsoft.com/office/powerpoint/2010/main" val="2419972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41</a:t>
            </a:fld>
            <a:endParaRPr lang="zh-CN" altLang="en-US" smtClean="0"/>
          </a:p>
        </p:txBody>
      </p:sp>
    </p:spTree>
    <p:extLst>
      <p:ext uri="{BB962C8B-B14F-4D97-AF65-F5344CB8AC3E}">
        <p14:creationId xmlns:p14="http://schemas.microsoft.com/office/powerpoint/2010/main" val="26297143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42</a:t>
            </a:fld>
            <a:endParaRPr lang="zh-CN" altLang="en-US" smtClean="0"/>
          </a:p>
        </p:txBody>
      </p:sp>
    </p:spTree>
    <p:extLst>
      <p:ext uri="{BB962C8B-B14F-4D97-AF65-F5344CB8AC3E}">
        <p14:creationId xmlns:p14="http://schemas.microsoft.com/office/powerpoint/2010/main" val="2566937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43</a:t>
            </a:fld>
            <a:endParaRPr lang="zh-CN" altLang="en-US" smtClean="0"/>
          </a:p>
        </p:txBody>
      </p:sp>
    </p:spTree>
    <p:extLst>
      <p:ext uri="{BB962C8B-B14F-4D97-AF65-F5344CB8AC3E}">
        <p14:creationId xmlns:p14="http://schemas.microsoft.com/office/powerpoint/2010/main" val="1606262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44</a:t>
            </a:fld>
            <a:endParaRPr lang="zh-CN" altLang="en-US" smtClean="0"/>
          </a:p>
        </p:txBody>
      </p:sp>
    </p:spTree>
    <p:extLst>
      <p:ext uri="{BB962C8B-B14F-4D97-AF65-F5344CB8AC3E}">
        <p14:creationId xmlns:p14="http://schemas.microsoft.com/office/powerpoint/2010/main" val="3285960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45</a:t>
            </a:fld>
            <a:endParaRPr lang="zh-CN" altLang="en-US" smtClean="0"/>
          </a:p>
        </p:txBody>
      </p:sp>
    </p:spTree>
    <p:extLst>
      <p:ext uri="{BB962C8B-B14F-4D97-AF65-F5344CB8AC3E}">
        <p14:creationId xmlns:p14="http://schemas.microsoft.com/office/powerpoint/2010/main" val="1007720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46</a:t>
            </a:fld>
            <a:endParaRPr lang="zh-CN" altLang="en-US" smtClean="0"/>
          </a:p>
        </p:txBody>
      </p:sp>
    </p:spTree>
    <p:extLst>
      <p:ext uri="{BB962C8B-B14F-4D97-AF65-F5344CB8AC3E}">
        <p14:creationId xmlns:p14="http://schemas.microsoft.com/office/powerpoint/2010/main" val="83596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47</a:t>
            </a:fld>
            <a:endParaRPr lang="zh-CN" altLang="en-US" smtClean="0"/>
          </a:p>
        </p:txBody>
      </p:sp>
    </p:spTree>
    <p:extLst>
      <p:ext uri="{BB962C8B-B14F-4D97-AF65-F5344CB8AC3E}">
        <p14:creationId xmlns:p14="http://schemas.microsoft.com/office/powerpoint/2010/main" val="765858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48</a:t>
            </a:fld>
            <a:endParaRPr lang="zh-CN" altLang="en-US" smtClean="0"/>
          </a:p>
        </p:txBody>
      </p:sp>
    </p:spTree>
    <p:extLst>
      <p:ext uri="{BB962C8B-B14F-4D97-AF65-F5344CB8AC3E}">
        <p14:creationId xmlns:p14="http://schemas.microsoft.com/office/powerpoint/2010/main" val="1640754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Thanks.</a:t>
            </a:r>
          </a:p>
          <a:p>
            <a:endParaRPr lang="en-US" altLang="zh-CN" smtClean="0"/>
          </a:p>
          <a:p>
            <a:r>
              <a:rPr lang="en-US" altLang="zh-CN" smtClean="0"/>
              <a:t>If Questions.</a:t>
            </a:r>
          </a:p>
          <a:p>
            <a:endParaRPr lang="en-US" altLang="zh-CN" smtClean="0"/>
          </a:p>
          <a:p>
            <a:r>
              <a:rPr lang="en-US" altLang="zh-CN" smtClean="0"/>
              <a:t>If you have any other questions you can email us.</a:t>
            </a:r>
            <a:endParaRPr lang="zh-CN" altLang="en-US" smtClean="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598934-949F-4FDA-AC25-2A205ED5C9CF}" type="slidenum">
              <a:rPr lang="zh-CN" altLang="en-US" smtClean="0"/>
              <a:pPr/>
              <a:t>49</a:t>
            </a:fld>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5</a:t>
            </a:fld>
            <a:endParaRPr lang="zh-CN" altLang="en-US" smtClean="0"/>
          </a:p>
        </p:txBody>
      </p:sp>
    </p:spTree>
    <p:extLst>
      <p:ext uri="{BB962C8B-B14F-4D97-AF65-F5344CB8AC3E}">
        <p14:creationId xmlns:p14="http://schemas.microsoft.com/office/powerpoint/2010/main" val="1685436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zh-CN" altLang="en-US" smtClean="0"/>
              <a:t>脑</a:t>
            </a:r>
            <a:r>
              <a:rPr lang="en-US" smtClean="0"/>
              <a:t>MRI</a:t>
            </a:r>
            <a:r>
              <a:rPr lang="zh-CN" altLang="en-US" smtClean="0"/>
              <a:t>合成研究 </a:t>
            </a:r>
            <a:r>
              <a:rPr lang="en-US" altLang="zh-CN" smtClean="0"/>
              <a:t>[42]</a:t>
            </a:r>
            <a:r>
              <a:rPr lang="zh-CN" altLang="en-US" smtClean="0"/>
              <a:t>应用</a:t>
            </a:r>
            <a:r>
              <a:rPr lang="en-US" smtClean="0"/>
              <a:t>GAN</a:t>
            </a:r>
            <a:r>
              <a:rPr lang="zh-CN" altLang="en-US" smtClean="0"/>
              <a:t>合成脑肿瘤图像实现了通过合成影像的方式 进行数据增强和数据匿名化，但其输入为从真实数据中提取的脑组织分割图，不仅需要额外的数据标签和额外训练一个脑组织分割网络，输入的分割图的数量也受限于真实数据集的大小，这使得该方法的合成受多种因素的限制。该研究还首次通过在输入时添加肿瘤分割标签来指导病灶的合成，然而其合成过程没有针对病灶合成的损失约束，仅采用了鉴别器提供的整体的对抗性损失进行指导，这使得病灶的合成极具不确定性，同时该研究也并未对其合成的肿瘤病灶的有效性进行深入验证和分析。</a:t>
            </a:r>
            <a:endParaRPr lang="en-US" altLang="zh-CN" smtClean="0"/>
          </a:p>
          <a:p>
            <a:pPr algn="just">
              <a:spcBef>
                <a:spcPts val="600"/>
              </a:spcBef>
              <a:spcAft>
                <a:spcPts val="800"/>
              </a:spcAft>
              <a:defRPr/>
            </a:pPr>
            <a:endParaRPr lang="en-US" altLang="zh-CN" smtClean="0"/>
          </a:p>
          <a:p>
            <a:pPr algn="just">
              <a:spcBef>
                <a:spcPts val="600"/>
              </a:spcBef>
              <a:spcAft>
                <a:spcPts val="800"/>
              </a:spcAft>
              <a:defRPr/>
            </a:pPr>
            <a:r>
              <a:rPr lang="zh-CN" altLang="en-US" smtClean="0"/>
              <a:t>视网膜合成的研究 </a:t>
            </a:r>
            <a:r>
              <a:rPr lang="en-US" altLang="zh-CN" smtClean="0"/>
              <a:t>[62]</a:t>
            </a:r>
            <a:r>
              <a:rPr lang="zh-CN" altLang="en-US" smtClean="0"/>
              <a:t>通过变分自编码器</a:t>
            </a:r>
            <a:r>
              <a:rPr lang="en-US" altLang="zh-CN" smtClean="0"/>
              <a:t>(</a:t>
            </a:r>
            <a:r>
              <a:rPr lang="en-US" smtClean="0"/>
              <a:t>VAE) [75,76]</a:t>
            </a:r>
            <a:r>
              <a:rPr lang="zh-CN" altLang="en-US" smtClean="0"/>
              <a:t>实现了血管分割 图的随机生成，进而以合成的血管分割图合成了彩色视网膜图像，可以实现任意数量的合成，但该研究仍需训练一个血管分割网络从真实图像中提取血管分割图来训练血 管分割图的</a:t>
            </a:r>
            <a:r>
              <a:rPr lang="en-US" smtClean="0"/>
              <a:t>VAE</a:t>
            </a:r>
            <a:r>
              <a:rPr lang="zh-CN" altLang="en-US" smtClean="0"/>
              <a:t>生成网络。 </a:t>
            </a: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6</a:t>
            </a:fld>
            <a:endParaRPr lang="zh-CN" altLang="en-US" smtClean="0"/>
          </a:p>
        </p:txBody>
      </p:sp>
    </p:spTree>
    <p:extLst>
      <p:ext uri="{BB962C8B-B14F-4D97-AF65-F5344CB8AC3E}">
        <p14:creationId xmlns:p14="http://schemas.microsoft.com/office/powerpoint/2010/main" val="3629250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zh-CN" altLang="en-US" smtClean="0"/>
              <a:t>最近提出的</a:t>
            </a:r>
            <a:r>
              <a:rPr lang="en-US" smtClean="0"/>
              <a:t>SkrGAN [74]</a:t>
            </a:r>
            <a:r>
              <a:rPr lang="zh-CN" altLang="en-US" smtClean="0"/>
              <a:t>与本研究思路一定程度不谋而合，该研究在更广泛 的数据集上采用</a:t>
            </a:r>
            <a:r>
              <a:rPr lang="en-US" smtClean="0"/>
              <a:t>Sobel</a:t>
            </a:r>
            <a:r>
              <a:rPr lang="zh-CN" altLang="en-US" smtClean="0"/>
              <a:t>算子实现对医学影像结构信息草图（</a:t>
            </a:r>
            <a:r>
              <a:rPr lang="en-US" smtClean="0"/>
              <a:t>Sketch）</a:t>
            </a:r>
            <a:r>
              <a:rPr lang="zh-CN" altLang="en-US" smtClean="0"/>
              <a:t>的提取，并通 过</a:t>
            </a:r>
            <a:r>
              <a:rPr lang="en-US" smtClean="0"/>
              <a:t>GAN</a:t>
            </a:r>
            <a:r>
              <a:rPr lang="zh-CN" altLang="en-US" smtClean="0"/>
              <a:t>先实现草图的随机生成，再进一步实现了对医学影像的合成。</a:t>
            </a:r>
            <a:r>
              <a:rPr lang="en-US" smtClean="0"/>
              <a:t>SkrGAN</a:t>
            </a:r>
            <a:r>
              <a:rPr lang="zh-CN" altLang="en-US" smtClean="0"/>
              <a:t>在训练中，仅进行了单模态影像的合成尝试，一方面由于始终采用从真实数据集中提取的草图进行训练，并以输入草图对应的真实影像为监督标签，使得其模型的训练极易过拟合且缺乏对合成草图的适应能力，最终导致模型合成的医学影像缺乏多样性；另一方面提取的草图对原图生理结构信息的勾勒效果较差，使得合成的影像在结构细节上 存在残缺或模糊的情况。与前述绝大部分的研究相同的是，</a:t>
            </a:r>
            <a:r>
              <a:rPr lang="en-US" smtClean="0"/>
              <a:t>SkrGAN</a:t>
            </a:r>
            <a:r>
              <a:rPr lang="zh-CN" altLang="en-US" smtClean="0"/>
              <a:t>合成的医学影像 没有考虑病灶信息的合成，也没有对应的病灶标签的产出，这使得绝大多数的合成数据难以在智能医学影像处理任务中直接使用。</a:t>
            </a:r>
          </a:p>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7</a:t>
            </a:fld>
            <a:endParaRPr lang="zh-CN" altLang="en-US" smtClean="0"/>
          </a:p>
        </p:txBody>
      </p:sp>
    </p:spTree>
    <p:extLst>
      <p:ext uri="{BB962C8B-B14F-4D97-AF65-F5344CB8AC3E}">
        <p14:creationId xmlns:p14="http://schemas.microsoft.com/office/powerpoint/2010/main" val="4163556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8</a:t>
            </a:fld>
            <a:endParaRPr lang="zh-CN" altLang="en-US" smtClean="0"/>
          </a:p>
        </p:txBody>
      </p:sp>
    </p:spTree>
    <p:extLst>
      <p:ext uri="{BB962C8B-B14F-4D97-AF65-F5344CB8AC3E}">
        <p14:creationId xmlns:p14="http://schemas.microsoft.com/office/powerpoint/2010/main" val="3186982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en-US" altLang="zh-CN" smtClean="0"/>
              <a:t>• </a:t>
            </a:r>
            <a:r>
              <a:rPr lang="zh-CN" altLang="en-US" smtClean="0"/>
              <a:t>本文提出了一种基于</a:t>
            </a:r>
            <a:r>
              <a:rPr lang="en-US" smtClean="0"/>
              <a:t>Sobel</a:t>
            </a:r>
            <a:r>
              <a:rPr lang="zh-CN" altLang="en-US" smtClean="0"/>
              <a:t>算子（</a:t>
            </a:r>
            <a:r>
              <a:rPr lang="en-US" smtClean="0"/>
              <a:t>Sobel Operator） [21]</a:t>
            </a:r>
            <a:r>
              <a:rPr lang="zh-CN" altLang="en-US" smtClean="0"/>
              <a:t>和变分自编码器的结构特 征图提取和合成方法。提取结构特征图时，无需额外的结构信息标签和标签提取训练，可直接从真实影像提取出结构特征图。相较于当前最好的结构信息提取方法，本文方法提取的结构特征图在更具核心结构描绘能力的同时轮廓更加完整合理、线条更加清晰简明。生成结构特征图时，本文方法可直接从随机正态分布矩阵合成任意数量的、更具有多样性的结构特征图。</a:t>
            </a:r>
          </a:p>
          <a:p>
            <a:pPr algn="just">
              <a:spcBef>
                <a:spcPts val="600"/>
              </a:spcBef>
              <a:spcAft>
                <a:spcPts val="800"/>
              </a:spcAft>
              <a:defRPr/>
            </a:pPr>
            <a:r>
              <a:rPr lang="en-US" altLang="zh-CN" smtClean="0"/>
              <a:t>• </a:t>
            </a:r>
            <a:r>
              <a:rPr lang="zh-CN" altLang="en-US" smtClean="0"/>
              <a:t>本文提出了一种可控制病灶合成的配准多模态医学影像合成方法，输入结构特 征图和选取的病灶标签，通过执行病灶处理器还原合成影像中病灶标签的操作来约束合成影像生成器根据输入的病灶标签生成对应的病灶内容，通过模态转换器提供的合成多模态影像之间的转换一致性损失约束来确保合成多模态之间的配准。</a:t>
            </a:r>
          </a:p>
          <a:p>
            <a:pPr algn="just">
              <a:spcBef>
                <a:spcPts val="600"/>
              </a:spcBef>
              <a:spcAft>
                <a:spcPts val="800"/>
              </a:spcAft>
              <a:defRPr/>
            </a:pPr>
            <a:r>
              <a:rPr lang="en-US" altLang="zh-CN" smtClean="0"/>
              <a:t>• </a:t>
            </a:r>
            <a:r>
              <a:rPr lang="zh-CN" altLang="en-US" smtClean="0"/>
              <a:t>本文在采用一般相似性评估方法对合成影像数据集与真实影像数据集进行直接 评估的基础上，进一步提出了一种合成医学影像可用性、合成病灶有效性和合成多模态配准情况的评估方法，通过将合成影像用于智能医学影像处理任务的</a:t>
            </a:r>
          </a:p>
          <a:p>
            <a:pPr algn="just">
              <a:spcBef>
                <a:spcPts val="600"/>
              </a:spcBef>
              <a:spcAft>
                <a:spcPts val="800"/>
              </a:spcAft>
              <a:defRPr/>
            </a:pPr>
            <a:r>
              <a:rPr lang="zh-CN" altLang="en-US" smtClean="0"/>
              <a:t>训练，再评估训练出的模型，间接地评估了合成影像的各项性能。</a:t>
            </a:r>
          </a:p>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9</a:t>
            </a:fld>
            <a:endParaRPr lang="zh-CN" altLang="en-US" smtClean="0"/>
          </a:p>
        </p:txBody>
      </p:sp>
    </p:spTree>
    <p:extLst>
      <p:ext uri="{BB962C8B-B14F-4D97-AF65-F5344CB8AC3E}">
        <p14:creationId xmlns:p14="http://schemas.microsoft.com/office/powerpoint/2010/main" val="169973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20090" y="2236947"/>
            <a:ext cx="8161020" cy="1543526"/>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40180" y="4080510"/>
            <a:ext cx="6720840" cy="1840230"/>
          </a:xfrm>
        </p:spPr>
        <p:txBody>
          <a:bodyPr/>
          <a:lstStyle>
            <a:lvl1pPr marL="0" indent="0" algn="ctr">
              <a:buNone/>
              <a:defRPr>
                <a:solidFill>
                  <a:schemeClr val="tx1">
                    <a:tint val="75000"/>
                  </a:schemeClr>
                </a:solidFill>
              </a:defRPr>
            </a:lvl1pPr>
            <a:lvl2pPr marL="428864" indent="0" algn="ctr">
              <a:buNone/>
              <a:defRPr>
                <a:solidFill>
                  <a:schemeClr val="tx1">
                    <a:tint val="75000"/>
                  </a:schemeClr>
                </a:solidFill>
              </a:defRPr>
            </a:lvl2pPr>
            <a:lvl3pPr marL="857726" indent="0" algn="ctr">
              <a:buNone/>
              <a:defRPr>
                <a:solidFill>
                  <a:schemeClr val="tx1">
                    <a:tint val="75000"/>
                  </a:schemeClr>
                </a:solidFill>
              </a:defRPr>
            </a:lvl3pPr>
            <a:lvl4pPr marL="1286590" indent="0" algn="ctr">
              <a:buNone/>
              <a:defRPr>
                <a:solidFill>
                  <a:schemeClr val="tx1">
                    <a:tint val="75000"/>
                  </a:schemeClr>
                </a:solidFill>
              </a:defRPr>
            </a:lvl4pPr>
            <a:lvl5pPr marL="1715454" indent="0" algn="ctr">
              <a:buNone/>
              <a:defRPr>
                <a:solidFill>
                  <a:schemeClr val="tx1">
                    <a:tint val="75000"/>
                  </a:schemeClr>
                </a:solidFill>
              </a:defRPr>
            </a:lvl5pPr>
            <a:lvl6pPr marL="2144315" indent="0" algn="ctr">
              <a:buNone/>
              <a:defRPr>
                <a:solidFill>
                  <a:schemeClr val="tx1">
                    <a:tint val="75000"/>
                  </a:schemeClr>
                </a:solidFill>
              </a:defRPr>
            </a:lvl6pPr>
            <a:lvl7pPr marL="2573179" indent="0" algn="ctr">
              <a:buNone/>
              <a:defRPr>
                <a:solidFill>
                  <a:schemeClr val="tx1">
                    <a:tint val="75000"/>
                  </a:schemeClr>
                </a:solidFill>
              </a:defRPr>
            </a:lvl7pPr>
            <a:lvl8pPr marL="3002042" indent="0" algn="ctr">
              <a:buNone/>
              <a:defRPr>
                <a:solidFill>
                  <a:schemeClr val="tx1">
                    <a:tint val="75000"/>
                  </a:schemeClr>
                </a:solidFill>
              </a:defRPr>
            </a:lvl8pPr>
            <a:lvl9pPr marL="343090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200B020-9832-401B-916E-A401AEF2BC65}" type="datetime1">
              <a:rPr lang="zh-CN" altLang="en-US" smtClean="0"/>
              <a:t>2020/4/26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3826DE8-EB31-4717-8A43-8D7BF4712356}" type="slidenum">
              <a:rPr lang="zh-CN" altLang="en-US"/>
              <a:pPr>
                <a:defRPr/>
              </a:pPr>
              <a:t>‹#›</a:t>
            </a:fld>
            <a:endParaRPr lang="zh-CN" altLang="en-US"/>
          </a:p>
        </p:txBody>
      </p:sp>
    </p:spTree>
    <p:extLst>
      <p:ext uri="{BB962C8B-B14F-4D97-AF65-F5344CB8AC3E}">
        <p14:creationId xmlns:p14="http://schemas.microsoft.com/office/powerpoint/2010/main" val="2485621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EDA2AF-360E-4D16-96BC-E1BE01267247}" type="datetime1">
              <a:rPr lang="zh-CN" altLang="en-US" smtClean="0"/>
              <a:t>2020/4/26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D4A0C2-5F1E-4254-8F57-92CF82BFB60F}" type="slidenum">
              <a:rPr lang="zh-CN" altLang="en-US"/>
              <a:pPr>
                <a:defRPr/>
              </a:pPr>
              <a:t>‹#›</a:t>
            </a:fld>
            <a:endParaRPr lang="zh-CN" altLang="en-US"/>
          </a:p>
        </p:txBody>
      </p:sp>
    </p:spTree>
    <p:extLst>
      <p:ext uri="{BB962C8B-B14F-4D97-AF65-F5344CB8AC3E}">
        <p14:creationId xmlns:p14="http://schemas.microsoft.com/office/powerpoint/2010/main" val="3149581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60870" y="288376"/>
            <a:ext cx="2160270" cy="614410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80060" y="288376"/>
            <a:ext cx="6320790" cy="614410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8A6D2DE-9F9B-478B-9DB7-B52977D17DD6}" type="datetime1">
              <a:rPr lang="zh-CN" altLang="en-US" smtClean="0"/>
              <a:t>2020/4/26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17EE20A-1D68-4FE0-A776-411B2EF504C7}" type="slidenum">
              <a:rPr lang="zh-CN" altLang="en-US"/>
              <a:pPr>
                <a:defRPr/>
              </a:pPr>
              <a:t>‹#›</a:t>
            </a:fld>
            <a:endParaRPr lang="zh-CN" altLang="en-US"/>
          </a:p>
        </p:txBody>
      </p:sp>
    </p:spTree>
    <p:extLst>
      <p:ext uri="{BB962C8B-B14F-4D97-AF65-F5344CB8AC3E}">
        <p14:creationId xmlns:p14="http://schemas.microsoft.com/office/powerpoint/2010/main" val="4170975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AA5D5F1-2735-48FA-92FB-D834048ADE24}" type="datetime1">
              <a:rPr lang="zh-CN" altLang="en-US" smtClean="0"/>
              <a:t>2020/4/26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5B406A-5FEB-48E8-A5AF-1D0E27E520EB}" type="slidenum">
              <a:rPr lang="zh-CN" altLang="en-US"/>
              <a:pPr>
                <a:defRPr/>
              </a:pPr>
              <a:t>‹#›</a:t>
            </a:fld>
            <a:endParaRPr lang="zh-CN" altLang="en-US"/>
          </a:p>
        </p:txBody>
      </p:sp>
    </p:spTree>
    <p:extLst>
      <p:ext uri="{BB962C8B-B14F-4D97-AF65-F5344CB8AC3E}">
        <p14:creationId xmlns:p14="http://schemas.microsoft.com/office/powerpoint/2010/main" val="203099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8429" y="4627250"/>
            <a:ext cx="8161020" cy="1430179"/>
          </a:xfrm>
        </p:spPr>
        <p:txBody>
          <a:bodyPr anchor="t"/>
          <a:lstStyle>
            <a:lvl1pPr algn="l">
              <a:defRPr sz="3756"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58429" y="3052049"/>
            <a:ext cx="8161020" cy="1575196"/>
          </a:xfrm>
        </p:spPr>
        <p:txBody>
          <a:bodyPr anchor="b"/>
          <a:lstStyle>
            <a:lvl1pPr marL="0" indent="0">
              <a:buNone/>
              <a:defRPr sz="1878">
                <a:solidFill>
                  <a:schemeClr val="tx1">
                    <a:tint val="75000"/>
                  </a:schemeClr>
                </a:solidFill>
              </a:defRPr>
            </a:lvl1pPr>
            <a:lvl2pPr marL="428864" indent="0">
              <a:buNone/>
              <a:defRPr sz="1653">
                <a:solidFill>
                  <a:schemeClr val="tx1">
                    <a:tint val="75000"/>
                  </a:schemeClr>
                </a:solidFill>
              </a:defRPr>
            </a:lvl2pPr>
            <a:lvl3pPr marL="857726" indent="0">
              <a:buNone/>
              <a:defRPr sz="1502">
                <a:solidFill>
                  <a:schemeClr val="tx1">
                    <a:tint val="75000"/>
                  </a:schemeClr>
                </a:solidFill>
              </a:defRPr>
            </a:lvl3pPr>
            <a:lvl4pPr marL="1286590" indent="0">
              <a:buNone/>
              <a:defRPr sz="1277">
                <a:solidFill>
                  <a:schemeClr val="tx1">
                    <a:tint val="75000"/>
                  </a:schemeClr>
                </a:solidFill>
              </a:defRPr>
            </a:lvl4pPr>
            <a:lvl5pPr marL="1715454" indent="0">
              <a:buNone/>
              <a:defRPr sz="1277">
                <a:solidFill>
                  <a:schemeClr val="tx1">
                    <a:tint val="75000"/>
                  </a:schemeClr>
                </a:solidFill>
              </a:defRPr>
            </a:lvl5pPr>
            <a:lvl6pPr marL="2144315" indent="0">
              <a:buNone/>
              <a:defRPr sz="1277">
                <a:solidFill>
                  <a:schemeClr val="tx1">
                    <a:tint val="75000"/>
                  </a:schemeClr>
                </a:solidFill>
              </a:defRPr>
            </a:lvl6pPr>
            <a:lvl7pPr marL="2573179" indent="0">
              <a:buNone/>
              <a:defRPr sz="1277">
                <a:solidFill>
                  <a:schemeClr val="tx1">
                    <a:tint val="75000"/>
                  </a:schemeClr>
                </a:solidFill>
              </a:defRPr>
            </a:lvl7pPr>
            <a:lvl8pPr marL="3002042" indent="0">
              <a:buNone/>
              <a:defRPr sz="1277">
                <a:solidFill>
                  <a:schemeClr val="tx1">
                    <a:tint val="75000"/>
                  </a:schemeClr>
                </a:solidFill>
              </a:defRPr>
            </a:lvl8pPr>
            <a:lvl9pPr marL="3430905" indent="0">
              <a:buNone/>
              <a:defRPr sz="1277">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4A4AEC5-A512-4846-9E60-767744739546}" type="datetime1">
              <a:rPr lang="zh-CN" altLang="en-US" smtClean="0"/>
              <a:t>2020/4/26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36737CC-48D9-4473-8438-B0D8649BA3CC}" type="slidenum">
              <a:rPr lang="zh-CN" altLang="en-US"/>
              <a:pPr>
                <a:defRPr/>
              </a:pPr>
              <a:t>‹#›</a:t>
            </a:fld>
            <a:endParaRPr lang="zh-CN" altLang="en-US"/>
          </a:p>
        </p:txBody>
      </p:sp>
    </p:spTree>
    <p:extLst>
      <p:ext uri="{BB962C8B-B14F-4D97-AF65-F5344CB8AC3E}">
        <p14:creationId xmlns:p14="http://schemas.microsoft.com/office/powerpoint/2010/main" val="4168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80060" y="1680216"/>
            <a:ext cx="4240530" cy="4752261"/>
          </a:xfrm>
        </p:spPr>
        <p:txBody>
          <a:bodyPr/>
          <a:lstStyle>
            <a:lvl1pPr>
              <a:defRPr sz="2629"/>
            </a:lvl1pPr>
            <a:lvl2pPr>
              <a:defRPr sz="2254"/>
            </a:lvl2pPr>
            <a:lvl3pPr>
              <a:defRPr sz="1878"/>
            </a:lvl3pPr>
            <a:lvl4pPr>
              <a:defRPr sz="1653"/>
            </a:lvl4pPr>
            <a:lvl5pPr>
              <a:defRPr sz="1653"/>
            </a:lvl5pPr>
            <a:lvl6pPr>
              <a:defRPr sz="1653"/>
            </a:lvl6pPr>
            <a:lvl7pPr>
              <a:defRPr sz="1653"/>
            </a:lvl7pPr>
            <a:lvl8pPr>
              <a:defRPr sz="1653"/>
            </a:lvl8pPr>
            <a:lvl9pPr>
              <a:defRPr sz="165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80611" y="1680216"/>
            <a:ext cx="4240530" cy="4752261"/>
          </a:xfrm>
        </p:spPr>
        <p:txBody>
          <a:bodyPr/>
          <a:lstStyle>
            <a:lvl1pPr>
              <a:defRPr sz="2629"/>
            </a:lvl1pPr>
            <a:lvl2pPr>
              <a:defRPr sz="2254"/>
            </a:lvl2pPr>
            <a:lvl3pPr>
              <a:defRPr sz="1878"/>
            </a:lvl3pPr>
            <a:lvl4pPr>
              <a:defRPr sz="1653"/>
            </a:lvl4pPr>
            <a:lvl5pPr>
              <a:defRPr sz="1653"/>
            </a:lvl5pPr>
            <a:lvl6pPr>
              <a:defRPr sz="1653"/>
            </a:lvl6pPr>
            <a:lvl7pPr>
              <a:defRPr sz="1653"/>
            </a:lvl7pPr>
            <a:lvl8pPr>
              <a:defRPr sz="1653"/>
            </a:lvl8pPr>
            <a:lvl9pPr>
              <a:defRPr sz="165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8D2AAABA-809E-4CE8-9C39-A6141D60F03F}" type="datetime1">
              <a:rPr lang="zh-CN" altLang="en-US" smtClean="0"/>
              <a:t>2020/4/26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ED97864-FE41-4798-8489-2F08B0D75137}" type="slidenum">
              <a:rPr lang="zh-CN" altLang="en-US"/>
              <a:pPr>
                <a:defRPr/>
              </a:pPr>
              <a:t>‹#›</a:t>
            </a:fld>
            <a:endParaRPr lang="zh-CN" altLang="en-US"/>
          </a:p>
        </p:txBody>
      </p:sp>
    </p:spTree>
    <p:extLst>
      <p:ext uri="{BB962C8B-B14F-4D97-AF65-F5344CB8AC3E}">
        <p14:creationId xmlns:p14="http://schemas.microsoft.com/office/powerpoint/2010/main" val="2809048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80060" y="1611869"/>
            <a:ext cx="4242197" cy="671750"/>
          </a:xfrm>
        </p:spPr>
        <p:txBody>
          <a:bodyPr anchor="b"/>
          <a:lstStyle>
            <a:lvl1pPr marL="0" indent="0">
              <a:buNone/>
              <a:defRPr sz="2254" b="1"/>
            </a:lvl1pPr>
            <a:lvl2pPr marL="428864" indent="0">
              <a:buNone/>
              <a:defRPr sz="1878" b="1"/>
            </a:lvl2pPr>
            <a:lvl3pPr marL="857726" indent="0">
              <a:buNone/>
              <a:defRPr sz="1653" b="1"/>
            </a:lvl3pPr>
            <a:lvl4pPr marL="1286590" indent="0">
              <a:buNone/>
              <a:defRPr sz="1502" b="1"/>
            </a:lvl4pPr>
            <a:lvl5pPr marL="1715454" indent="0">
              <a:buNone/>
              <a:defRPr sz="1502" b="1"/>
            </a:lvl5pPr>
            <a:lvl6pPr marL="2144315" indent="0">
              <a:buNone/>
              <a:defRPr sz="1502" b="1"/>
            </a:lvl6pPr>
            <a:lvl7pPr marL="2573179" indent="0">
              <a:buNone/>
              <a:defRPr sz="1502" b="1"/>
            </a:lvl7pPr>
            <a:lvl8pPr marL="3002042" indent="0">
              <a:buNone/>
              <a:defRPr sz="1502" b="1"/>
            </a:lvl8pPr>
            <a:lvl9pPr marL="3430905" indent="0">
              <a:buNone/>
              <a:defRPr sz="1502" b="1"/>
            </a:lvl9pPr>
          </a:lstStyle>
          <a:p>
            <a:pPr lvl="0"/>
            <a:r>
              <a:rPr lang="zh-CN" altLang="en-US" smtClean="0"/>
              <a:t>单击此处编辑母版文本样式</a:t>
            </a:r>
          </a:p>
        </p:txBody>
      </p:sp>
      <p:sp>
        <p:nvSpPr>
          <p:cNvPr id="4" name="内容占位符 3"/>
          <p:cNvSpPr>
            <a:spLocks noGrp="1"/>
          </p:cNvSpPr>
          <p:nvPr>
            <p:ph sz="half" idx="2"/>
          </p:nvPr>
        </p:nvSpPr>
        <p:spPr>
          <a:xfrm>
            <a:off x="480060" y="2283619"/>
            <a:ext cx="4242197" cy="4148852"/>
          </a:xfrm>
        </p:spPr>
        <p:txBody>
          <a:bodyPr/>
          <a:lstStyle>
            <a:lvl1pPr>
              <a:defRPr sz="2254"/>
            </a:lvl1pPr>
            <a:lvl2pPr>
              <a:defRPr sz="1878"/>
            </a:lvl2pPr>
            <a:lvl3pPr>
              <a:defRPr sz="1653"/>
            </a:lvl3pPr>
            <a:lvl4pPr>
              <a:defRPr sz="1502"/>
            </a:lvl4pPr>
            <a:lvl5pPr>
              <a:defRPr sz="1502"/>
            </a:lvl5pPr>
            <a:lvl6pPr>
              <a:defRPr sz="1502"/>
            </a:lvl6pPr>
            <a:lvl7pPr>
              <a:defRPr sz="1502"/>
            </a:lvl7pPr>
            <a:lvl8pPr>
              <a:defRPr sz="1502"/>
            </a:lvl8pPr>
            <a:lvl9pPr>
              <a:defRPr sz="1502"/>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877277" y="1611869"/>
            <a:ext cx="4243864" cy="671750"/>
          </a:xfrm>
        </p:spPr>
        <p:txBody>
          <a:bodyPr anchor="b"/>
          <a:lstStyle>
            <a:lvl1pPr marL="0" indent="0">
              <a:buNone/>
              <a:defRPr sz="2254" b="1"/>
            </a:lvl1pPr>
            <a:lvl2pPr marL="428864" indent="0">
              <a:buNone/>
              <a:defRPr sz="1878" b="1"/>
            </a:lvl2pPr>
            <a:lvl3pPr marL="857726" indent="0">
              <a:buNone/>
              <a:defRPr sz="1653" b="1"/>
            </a:lvl3pPr>
            <a:lvl4pPr marL="1286590" indent="0">
              <a:buNone/>
              <a:defRPr sz="1502" b="1"/>
            </a:lvl4pPr>
            <a:lvl5pPr marL="1715454" indent="0">
              <a:buNone/>
              <a:defRPr sz="1502" b="1"/>
            </a:lvl5pPr>
            <a:lvl6pPr marL="2144315" indent="0">
              <a:buNone/>
              <a:defRPr sz="1502" b="1"/>
            </a:lvl6pPr>
            <a:lvl7pPr marL="2573179" indent="0">
              <a:buNone/>
              <a:defRPr sz="1502" b="1"/>
            </a:lvl7pPr>
            <a:lvl8pPr marL="3002042" indent="0">
              <a:buNone/>
              <a:defRPr sz="1502" b="1"/>
            </a:lvl8pPr>
            <a:lvl9pPr marL="3430905" indent="0">
              <a:buNone/>
              <a:defRPr sz="1502" b="1"/>
            </a:lvl9pPr>
          </a:lstStyle>
          <a:p>
            <a:pPr lvl="0"/>
            <a:r>
              <a:rPr lang="zh-CN" altLang="en-US" smtClean="0"/>
              <a:t>单击此处编辑母版文本样式</a:t>
            </a:r>
          </a:p>
        </p:txBody>
      </p:sp>
      <p:sp>
        <p:nvSpPr>
          <p:cNvPr id="6" name="内容占位符 5"/>
          <p:cNvSpPr>
            <a:spLocks noGrp="1"/>
          </p:cNvSpPr>
          <p:nvPr>
            <p:ph sz="quarter" idx="4"/>
          </p:nvPr>
        </p:nvSpPr>
        <p:spPr>
          <a:xfrm>
            <a:off x="4877277" y="2283619"/>
            <a:ext cx="4243864" cy="4148852"/>
          </a:xfrm>
        </p:spPr>
        <p:txBody>
          <a:bodyPr/>
          <a:lstStyle>
            <a:lvl1pPr>
              <a:defRPr sz="2254"/>
            </a:lvl1pPr>
            <a:lvl2pPr>
              <a:defRPr sz="1878"/>
            </a:lvl2pPr>
            <a:lvl3pPr>
              <a:defRPr sz="1653"/>
            </a:lvl3pPr>
            <a:lvl4pPr>
              <a:defRPr sz="1502"/>
            </a:lvl4pPr>
            <a:lvl5pPr>
              <a:defRPr sz="1502"/>
            </a:lvl5pPr>
            <a:lvl6pPr>
              <a:defRPr sz="1502"/>
            </a:lvl6pPr>
            <a:lvl7pPr>
              <a:defRPr sz="1502"/>
            </a:lvl7pPr>
            <a:lvl8pPr>
              <a:defRPr sz="1502"/>
            </a:lvl8pPr>
            <a:lvl9pPr>
              <a:defRPr sz="1502"/>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9ED40F3F-1F55-4206-9030-64AD8927343A}" type="datetime1">
              <a:rPr lang="zh-CN" altLang="en-US" smtClean="0"/>
              <a:t>2020/4/26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04D1D1A-2D51-4CF4-835C-A090AB9B004A}" type="slidenum">
              <a:rPr lang="zh-CN" altLang="en-US"/>
              <a:pPr>
                <a:defRPr/>
              </a:pPr>
              <a:t>‹#›</a:t>
            </a:fld>
            <a:endParaRPr lang="zh-CN" altLang="en-US"/>
          </a:p>
        </p:txBody>
      </p:sp>
    </p:spTree>
    <p:extLst>
      <p:ext uri="{BB962C8B-B14F-4D97-AF65-F5344CB8AC3E}">
        <p14:creationId xmlns:p14="http://schemas.microsoft.com/office/powerpoint/2010/main" val="1705364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9BE80185-A5B2-4B91-A5A5-B74AB082C8AF}" type="datetime1">
              <a:rPr lang="zh-CN" altLang="en-US" smtClean="0"/>
              <a:t>2020/4/26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13C7C23-7771-4D39-88F7-9320B7B74CA0}" type="slidenum">
              <a:rPr lang="zh-CN" altLang="en-US"/>
              <a:pPr>
                <a:defRPr/>
              </a:pPr>
              <a:t>‹#›</a:t>
            </a:fld>
            <a:endParaRPr lang="zh-CN" altLang="en-US"/>
          </a:p>
        </p:txBody>
      </p:sp>
    </p:spTree>
    <p:extLst>
      <p:ext uri="{BB962C8B-B14F-4D97-AF65-F5344CB8AC3E}">
        <p14:creationId xmlns:p14="http://schemas.microsoft.com/office/powerpoint/2010/main" val="411263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6ADC2CD-CFFD-4F7B-A920-2B0FEFA7AC7E}" type="datetime1">
              <a:rPr lang="zh-CN" altLang="en-US" smtClean="0"/>
              <a:t>2020/4/26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13073E2-63C9-46CB-97B4-2D8693A226A5}" type="slidenum">
              <a:rPr lang="zh-CN" altLang="en-US"/>
              <a:pPr>
                <a:defRPr/>
              </a:pPr>
              <a:t>‹#›</a:t>
            </a:fld>
            <a:endParaRPr lang="zh-CN" altLang="en-US"/>
          </a:p>
        </p:txBody>
      </p:sp>
    </p:spTree>
    <p:extLst>
      <p:ext uri="{BB962C8B-B14F-4D97-AF65-F5344CB8AC3E}">
        <p14:creationId xmlns:p14="http://schemas.microsoft.com/office/powerpoint/2010/main" val="1792477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80063" y="286707"/>
            <a:ext cx="3158729" cy="1220153"/>
          </a:xfrm>
        </p:spPr>
        <p:txBody>
          <a:bodyPr anchor="b"/>
          <a:lstStyle>
            <a:lvl1pPr algn="l">
              <a:defRPr sz="1878"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753805" y="286708"/>
            <a:ext cx="5367337" cy="6145769"/>
          </a:xfrm>
        </p:spPr>
        <p:txBody>
          <a:bodyPr/>
          <a:lstStyle>
            <a:lvl1pPr>
              <a:defRPr sz="3005"/>
            </a:lvl1pPr>
            <a:lvl2pPr>
              <a:defRPr sz="2629"/>
            </a:lvl2pPr>
            <a:lvl3pPr>
              <a:defRPr sz="2254"/>
            </a:lvl3pPr>
            <a:lvl4pPr>
              <a:defRPr sz="1878"/>
            </a:lvl4pPr>
            <a:lvl5pPr>
              <a:defRPr sz="1878"/>
            </a:lvl5pPr>
            <a:lvl6pPr>
              <a:defRPr sz="1878"/>
            </a:lvl6pPr>
            <a:lvl7pPr>
              <a:defRPr sz="1878"/>
            </a:lvl7pPr>
            <a:lvl8pPr>
              <a:defRPr sz="1878"/>
            </a:lvl8pPr>
            <a:lvl9pPr>
              <a:defRPr sz="187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80063" y="1506856"/>
            <a:ext cx="3158729" cy="4925616"/>
          </a:xfrm>
        </p:spPr>
        <p:txBody>
          <a:bodyPr/>
          <a:lstStyle>
            <a:lvl1pPr marL="0" indent="0">
              <a:buNone/>
              <a:defRPr sz="1277"/>
            </a:lvl1pPr>
            <a:lvl2pPr marL="428864" indent="0">
              <a:buNone/>
              <a:defRPr sz="1127"/>
            </a:lvl2pPr>
            <a:lvl3pPr marL="857726" indent="0">
              <a:buNone/>
              <a:defRPr sz="901"/>
            </a:lvl3pPr>
            <a:lvl4pPr marL="1286590" indent="0">
              <a:buNone/>
              <a:defRPr sz="826"/>
            </a:lvl4pPr>
            <a:lvl5pPr marL="1715454" indent="0">
              <a:buNone/>
              <a:defRPr sz="826"/>
            </a:lvl5pPr>
            <a:lvl6pPr marL="2144315" indent="0">
              <a:buNone/>
              <a:defRPr sz="826"/>
            </a:lvl6pPr>
            <a:lvl7pPr marL="2573179" indent="0">
              <a:buNone/>
              <a:defRPr sz="826"/>
            </a:lvl7pPr>
            <a:lvl8pPr marL="3002042" indent="0">
              <a:buNone/>
              <a:defRPr sz="826"/>
            </a:lvl8pPr>
            <a:lvl9pPr marL="3430905" indent="0">
              <a:buNone/>
              <a:defRPr sz="826"/>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1231E6F-E823-47D0-9410-DA5446660FD1}" type="datetime1">
              <a:rPr lang="zh-CN" altLang="en-US" smtClean="0"/>
              <a:t>2020/4/26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0DF5A42-60FE-4CF1-8864-3EF737093E87}" type="slidenum">
              <a:rPr lang="zh-CN" altLang="en-US"/>
              <a:pPr>
                <a:defRPr/>
              </a:pPr>
              <a:t>‹#›</a:t>
            </a:fld>
            <a:endParaRPr lang="zh-CN" altLang="en-US"/>
          </a:p>
        </p:txBody>
      </p:sp>
    </p:spTree>
    <p:extLst>
      <p:ext uri="{BB962C8B-B14F-4D97-AF65-F5344CB8AC3E}">
        <p14:creationId xmlns:p14="http://schemas.microsoft.com/office/powerpoint/2010/main" val="3696646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81902" y="5040635"/>
            <a:ext cx="5760720" cy="595075"/>
          </a:xfrm>
        </p:spPr>
        <p:txBody>
          <a:bodyPr anchor="b"/>
          <a:lstStyle>
            <a:lvl1pPr algn="l">
              <a:defRPr sz="1878"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881902" y="643414"/>
            <a:ext cx="5760720" cy="4320540"/>
          </a:xfrm>
        </p:spPr>
        <p:txBody>
          <a:bodyPr rtlCol="0">
            <a:normAutofit/>
          </a:bodyPr>
          <a:lstStyle>
            <a:lvl1pPr marL="0" indent="0">
              <a:buNone/>
              <a:defRPr sz="3005"/>
            </a:lvl1pPr>
            <a:lvl2pPr marL="428864" indent="0">
              <a:buNone/>
              <a:defRPr sz="2629"/>
            </a:lvl2pPr>
            <a:lvl3pPr marL="857726" indent="0">
              <a:buNone/>
              <a:defRPr sz="2254"/>
            </a:lvl3pPr>
            <a:lvl4pPr marL="1286590" indent="0">
              <a:buNone/>
              <a:defRPr sz="1878"/>
            </a:lvl4pPr>
            <a:lvl5pPr marL="1715454" indent="0">
              <a:buNone/>
              <a:defRPr sz="1878"/>
            </a:lvl5pPr>
            <a:lvl6pPr marL="2144315" indent="0">
              <a:buNone/>
              <a:defRPr sz="1878"/>
            </a:lvl6pPr>
            <a:lvl7pPr marL="2573179" indent="0">
              <a:buNone/>
              <a:defRPr sz="1878"/>
            </a:lvl7pPr>
            <a:lvl8pPr marL="3002042" indent="0">
              <a:buNone/>
              <a:defRPr sz="1878"/>
            </a:lvl8pPr>
            <a:lvl9pPr marL="3430905" indent="0">
              <a:buNone/>
              <a:defRPr sz="1878"/>
            </a:lvl9pPr>
          </a:lstStyle>
          <a:p>
            <a:pPr lvl="0"/>
            <a:endParaRPr lang="zh-CN" altLang="en-US" noProof="0" smtClean="0"/>
          </a:p>
        </p:txBody>
      </p:sp>
      <p:sp>
        <p:nvSpPr>
          <p:cNvPr id="4" name="文本占位符 3"/>
          <p:cNvSpPr>
            <a:spLocks noGrp="1"/>
          </p:cNvSpPr>
          <p:nvPr>
            <p:ph type="body" sz="half" idx="2"/>
          </p:nvPr>
        </p:nvSpPr>
        <p:spPr>
          <a:xfrm>
            <a:off x="1881902" y="5635710"/>
            <a:ext cx="5760720" cy="845105"/>
          </a:xfrm>
        </p:spPr>
        <p:txBody>
          <a:bodyPr/>
          <a:lstStyle>
            <a:lvl1pPr marL="0" indent="0">
              <a:buNone/>
              <a:defRPr sz="1277"/>
            </a:lvl1pPr>
            <a:lvl2pPr marL="428864" indent="0">
              <a:buNone/>
              <a:defRPr sz="1127"/>
            </a:lvl2pPr>
            <a:lvl3pPr marL="857726" indent="0">
              <a:buNone/>
              <a:defRPr sz="901"/>
            </a:lvl3pPr>
            <a:lvl4pPr marL="1286590" indent="0">
              <a:buNone/>
              <a:defRPr sz="826"/>
            </a:lvl4pPr>
            <a:lvl5pPr marL="1715454" indent="0">
              <a:buNone/>
              <a:defRPr sz="826"/>
            </a:lvl5pPr>
            <a:lvl6pPr marL="2144315" indent="0">
              <a:buNone/>
              <a:defRPr sz="826"/>
            </a:lvl6pPr>
            <a:lvl7pPr marL="2573179" indent="0">
              <a:buNone/>
              <a:defRPr sz="826"/>
            </a:lvl7pPr>
            <a:lvl8pPr marL="3002042" indent="0">
              <a:buNone/>
              <a:defRPr sz="826"/>
            </a:lvl8pPr>
            <a:lvl9pPr marL="3430905" indent="0">
              <a:buNone/>
              <a:defRPr sz="826"/>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F9DD0E1-73BE-4590-B4F6-126F491AC2DD}" type="datetime1">
              <a:rPr lang="zh-CN" altLang="en-US" smtClean="0"/>
              <a:t>2020/4/26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BD55BAD-DDAD-4165-8584-FE2A30210DB3}" type="slidenum">
              <a:rPr lang="zh-CN" altLang="en-US"/>
              <a:pPr>
                <a:defRPr/>
              </a:pPr>
              <a:t>‹#›</a:t>
            </a:fld>
            <a:endParaRPr lang="zh-CN" altLang="en-US"/>
          </a:p>
        </p:txBody>
      </p:sp>
    </p:spTree>
    <p:extLst>
      <p:ext uri="{BB962C8B-B14F-4D97-AF65-F5344CB8AC3E}">
        <p14:creationId xmlns:p14="http://schemas.microsoft.com/office/powerpoint/2010/main" val="470133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81013" y="288925"/>
            <a:ext cx="86391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181" tIns="57091" rIns="114181" bIns="57091"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81013" y="1679575"/>
            <a:ext cx="86391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181" tIns="57091" rIns="114181" bIns="5709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81013" y="6673850"/>
            <a:ext cx="2239962" cy="384175"/>
          </a:xfrm>
          <a:prstGeom prst="rect">
            <a:avLst/>
          </a:prstGeom>
        </p:spPr>
        <p:txBody>
          <a:bodyPr vert="horz" wrap="square" lIns="114181" tIns="57091" rIns="114181" bIns="57091" numCol="1" anchor="ctr" anchorCtr="0" compatLnSpc="1">
            <a:prstTxWarp prst="textNoShape">
              <a:avLst/>
            </a:prstTxWarp>
          </a:bodyPr>
          <a:lstStyle>
            <a:lvl1pPr eaLnBrk="1" hangingPunct="1">
              <a:defRPr sz="1127">
                <a:solidFill>
                  <a:srgbClr val="898989"/>
                </a:solidFill>
              </a:defRPr>
            </a:lvl1pPr>
          </a:lstStyle>
          <a:p>
            <a:pPr>
              <a:defRPr/>
            </a:pPr>
            <a:fld id="{80BF835B-2D12-4D6A-B311-3B83E6F374FB}" type="datetime1">
              <a:rPr lang="zh-CN" altLang="en-US" smtClean="0"/>
              <a:t>2020/4/26</a:t>
            </a:fld>
            <a:endParaRPr lang="zh-CN" altLang="en-US"/>
          </a:p>
        </p:txBody>
      </p:sp>
      <p:sp>
        <p:nvSpPr>
          <p:cNvPr id="5" name="页脚占位符 4"/>
          <p:cNvSpPr>
            <a:spLocks noGrp="1"/>
          </p:cNvSpPr>
          <p:nvPr>
            <p:ph type="ftr" sz="quarter" idx="3"/>
          </p:nvPr>
        </p:nvSpPr>
        <p:spPr>
          <a:xfrm>
            <a:off x="3281363" y="6673850"/>
            <a:ext cx="3038475" cy="384175"/>
          </a:xfrm>
          <a:prstGeom prst="rect">
            <a:avLst/>
          </a:prstGeom>
        </p:spPr>
        <p:txBody>
          <a:bodyPr vert="horz" lIns="114181" tIns="57091" rIns="114181" bIns="57091" rtlCol="0" anchor="ctr"/>
          <a:lstStyle>
            <a:lvl1pPr algn="ctr" defTabSz="857726" eaLnBrk="1" fontAlgn="auto" hangingPunct="1">
              <a:spcBef>
                <a:spcPts val="0"/>
              </a:spcBef>
              <a:spcAft>
                <a:spcPts val="0"/>
              </a:spcAft>
              <a:defRPr sz="1127">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880225" y="6673850"/>
            <a:ext cx="2239963" cy="384175"/>
          </a:xfrm>
          <a:prstGeom prst="rect">
            <a:avLst/>
          </a:prstGeom>
        </p:spPr>
        <p:txBody>
          <a:bodyPr vert="horz" wrap="square" lIns="114181" tIns="57091" rIns="114181" bIns="57091" numCol="1" anchor="ctr" anchorCtr="0" compatLnSpc="1">
            <a:prstTxWarp prst="textNoShape">
              <a:avLst/>
            </a:prstTxWarp>
          </a:bodyPr>
          <a:lstStyle>
            <a:lvl1pPr algn="r" eaLnBrk="1" hangingPunct="1">
              <a:defRPr sz="1127">
                <a:solidFill>
                  <a:srgbClr val="898989"/>
                </a:solidFill>
              </a:defRPr>
            </a:lvl1pPr>
          </a:lstStyle>
          <a:p>
            <a:pPr>
              <a:defRPr/>
            </a:pPr>
            <a:fld id="{44A124B3-5793-4B62-9EEB-93052212557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857250" rtl="0" eaLnBrk="0" fontAlgn="base" hangingPunct="0">
        <a:spcBef>
          <a:spcPct val="0"/>
        </a:spcBef>
        <a:spcAft>
          <a:spcPct val="0"/>
        </a:spcAft>
        <a:defRPr kumimoji="1" sz="4100" kern="1200">
          <a:solidFill>
            <a:schemeClr val="tx1"/>
          </a:solidFill>
          <a:latin typeface="+mj-lt"/>
          <a:ea typeface="+mj-ea"/>
          <a:cs typeface="宋体" charset="0"/>
        </a:defRPr>
      </a:lvl1pPr>
      <a:lvl2pPr algn="ctr" defTabSz="857250" rtl="0" eaLnBrk="0" fontAlgn="base" hangingPunct="0">
        <a:spcBef>
          <a:spcPct val="0"/>
        </a:spcBef>
        <a:spcAft>
          <a:spcPct val="0"/>
        </a:spcAft>
        <a:defRPr kumimoji="1" sz="4100">
          <a:solidFill>
            <a:schemeClr val="tx1"/>
          </a:solidFill>
          <a:latin typeface="Calibri" pitchFamily="34" charset="0"/>
          <a:ea typeface="宋体" charset="-122"/>
          <a:cs typeface="宋体" charset="0"/>
        </a:defRPr>
      </a:lvl2pPr>
      <a:lvl3pPr algn="ctr" defTabSz="857250" rtl="0" eaLnBrk="0" fontAlgn="base" hangingPunct="0">
        <a:spcBef>
          <a:spcPct val="0"/>
        </a:spcBef>
        <a:spcAft>
          <a:spcPct val="0"/>
        </a:spcAft>
        <a:defRPr kumimoji="1" sz="4100">
          <a:solidFill>
            <a:schemeClr val="tx1"/>
          </a:solidFill>
          <a:latin typeface="Calibri" pitchFamily="34" charset="0"/>
          <a:ea typeface="宋体" charset="-122"/>
          <a:cs typeface="宋体" charset="0"/>
        </a:defRPr>
      </a:lvl3pPr>
      <a:lvl4pPr algn="ctr" defTabSz="857250" rtl="0" eaLnBrk="0" fontAlgn="base" hangingPunct="0">
        <a:spcBef>
          <a:spcPct val="0"/>
        </a:spcBef>
        <a:spcAft>
          <a:spcPct val="0"/>
        </a:spcAft>
        <a:defRPr kumimoji="1" sz="4100">
          <a:solidFill>
            <a:schemeClr val="tx1"/>
          </a:solidFill>
          <a:latin typeface="Calibri" pitchFamily="34" charset="0"/>
          <a:ea typeface="宋体" charset="-122"/>
          <a:cs typeface="宋体" charset="0"/>
        </a:defRPr>
      </a:lvl4pPr>
      <a:lvl5pPr algn="ctr" defTabSz="857250" rtl="0" eaLnBrk="0" fontAlgn="base" hangingPunct="0">
        <a:spcBef>
          <a:spcPct val="0"/>
        </a:spcBef>
        <a:spcAft>
          <a:spcPct val="0"/>
        </a:spcAft>
        <a:defRPr kumimoji="1" sz="4100">
          <a:solidFill>
            <a:schemeClr val="tx1"/>
          </a:solidFill>
          <a:latin typeface="Calibri" pitchFamily="34" charset="0"/>
          <a:ea typeface="宋体" charset="-122"/>
          <a:cs typeface="宋体" charset="0"/>
        </a:defRPr>
      </a:lvl5pPr>
      <a:lvl6pPr marL="343448" algn="ctr" defTabSz="857426" rtl="0" fontAlgn="base">
        <a:spcBef>
          <a:spcPct val="0"/>
        </a:spcBef>
        <a:spcAft>
          <a:spcPct val="0"/>
        </a:spcAft>
        <a:defRPr sz="4132">
          <a:solidFill>
            <a:schemeClr val="tx1"/>
          </a:solidFill>
          <a:latin typeface="Calibri" pitchFamily="34" charset="0"/>
          <a:ea typeface="宋体" charset="-122"/>
        </a:defRPr>
      </a:lvl6pPr>
      <a:lvl7pPr marL="686895" algn="ctr" defTabSz="857426" rtl="0" fontAlgn="base">
        <a:spcBef>
          <a:spcPct val="0"/>
        </a:spcBef>
        <a:spcAft>
          <a:spcPct val="0"/>
        </a:spcAft>
        <a:defRPr sz="4132">
          <a:solidFill>
            <a:schemeClr val="tx1"/>
          </a:solidFill>
          <a:latin typeface="Calibri" pitchFamily="34" charset="0"/>
          <a:ea typeface="宋体" charset="-122"/>
        </a:defRPr>
      </a:lvl7pPr>
      <a:lvl8pPr marL="1030344" algn="ctr" defTabSz="857426" rtl="0" fontAlgn="base">
        <a:spcBef>
          <a:spcPct val="0"/>
        </a:spcBef>
        <a:spcAft>
          <a:spcPct val="0"/>
        </a:spcAft>
        <a:defRPr sz="4132">
          <a:solidFill>
            <a:schemeClr val="tx1"/>
          </a:solidFill>
          <a:latin typeface="Calibri" pitchFamily="34" charset="0"/>
          <a:ea typeface="宋体" charset="-122"/>
        </a:defRPr>
      </a:lvl8pPr>
      <a:lvl9pPr marL="1373792" algn="ctr" defTabSz="857426" rtl="0" fontAlgn="base">
        <a:spcBef>
          <a:spcPct val="0"/>
        </a:spcBef>
        <a:spcAft>
          <a:spcPct val="0"/>
        </a:spcAft>
        <a:defRPr sz="4132">
          <a:solidFill>
            <a:schemeClr val="tx1"/>
          </a:solidFill>
          <a:latin typeface="Calibri" pitchFamily="34" charset="0"/>
          <a:ea typeface="宋体" charset="-122"/>
        </a:defRPr>
      </a:lvl9pPr>
    </p:titleStyle>
    <p:bodyStyle>
      <a:lvl1pPr marL="320675" indent="-320675" algn="l" defTabSz="857250" rtl="0" eaLnBrk="0" fontAlgn="base" hangingPunct="0">
        <a:spcBef>
          <a:spcPct val="20000"/>
        </a:spcBef>
        <a:spcAft>
          <a:spcPct val="0"/>
        </a:spcAft>
        <a:buFont typeface="Arial" panose="020B0604020202020204" pitchFamily="34" charset="0"/>
        <a:buChar char="•"/>
        <a:defRPr kumimoji="1" sz="3000" kern="1200">
          <a:solidFill>
            <a:schemeClr val="tx1"/>
          </a:solidFill>
          <a:latin typeface="+mn-lt"/>
          <a:ea typeface="+mn-ea"/>
          <a:cs typeface="宋体" charset="0"/>
        </a:defRPr>
      </a:lvl1pPr>
      <a:lvl2pPr marL="695325" indent="-266700" algn="l" defTabSz="857250" rtl="0" eaLnBrk="0" fontAlgn="base" hangingPunct="0">
        <a:spcBef>
          <a:spcPct val="20000"/>
        </a:spcBef>
        <a:spcAft>
          <a:spcPct val="0"/>
        </a:spcAft>
        <a:buFont typeface="Arial" panose="020B0604020202020204" pitchFamily="34" charset="0"/>
        <a:buChar char="–"/>
        <a:defRPr kumimoji="1" sz="2600" kern="1200">
          <a:solidFill>
            <a:schemeClr val="tx1"/>
          </a:solidFill>
          <a:latin typeface="+mn-lt"/>
          <a:ea typeface="+mn-ea"/>
          <a:cs typeface="+mn-cs"/>
        </a:defRPr>
      </a:lvl2pPr>
      <a:lvl3pPr marL="1071563" indent="-212725" algn="l" defTabSz="857250" rtl="0" eaLnBrk="0" fontAlgn="base" hangingPunct="0">
        <a:spcBef>
          <a:spcPct val="20000"/>
        </a:spcBef>
        <a:spcAft>
          <a:spcPct val="0"/>
        </a:spcAft>
        <a:buFont typeface="Arial" panose="020B0604020202020204" pitchFamily="34" charset="0"/>
        <a:buChar char="•"/>
        <a:defRPr kumimoji="1" sz="2200" kern="1200">
          <a:solidFill>
            <a:schemeClr val="tx1"/>
          </a:solidFill>
          <a:latin typeface="+mn-lt"/>
          <a:ea typeface="+mn-ea"/>
          <a:cs typeface="+mn-cs"/>
        </a:defRPr>
      </a:lvl3pPr>
      <a:lvl4pPr marL="1500188" indent="-212725" algn="l" defTabSz="857250" rtl="0" eaLnBrk="0" fontAlgn="base" hangingPunct="0">
        <a:spcBef>
          <a:spcPct val="20000"/>
        </a:spcBef>
        <a:spcAft>
          <a:spcPct val="0"/>
        </a:spcAft>
        <a:buFont typeface="Arial" panose="020B0604020202020204" pitchFamily="34" charset="0"/>
        <a:buChar char="–"/>
        <a:defRPr kumimoji="1" kern="1200">
          <a:solidFill>
            <a:schemeClr val="tx1"/>
          </a:solidFill>
          <a:latin typeface="+mn-lt"/>
          <a:ea typeface="+mn-ea"/>
          <a:cs typeface="+mn-cs"/>
        </a:defRPr>
      </a:lvl4pPr>
      <a:lvl5pPr marL="1928813" indent="-212725" algn="l" defTabSz="857250" rtl="0" eaLnBrk="0" fontAlgn="base" hangingPunct="0">
        <a:spcBef>
          <a:spcPct val="20000"/>
        </a:spcBef>
        <a:spcAft>
          <a:spcPct val="0"/>
        </a:spcAft>
        <a:buFont typeface="Arial" panose="020B0604020202020204" pitchFamily="34" charset="0"/>
        <a:buChar char="»"/>
        <a:defRPr kumimoji="1" kern="1200">
          <a:solidFill>
            <a:schemeClr val="tx1"/>
          </a:solidFill>
          <a:latin typeface="+mn-lt"/>
          <a:ea typeface="+mn-ea"/>
          <a:cs typeface="+mn-cs"/>
        </a:defRPr>
      </a:lvl5pPr>
      <a:lvl6pPr marL="2358748" indent="-214432" algn="l" defTabSz="857726" rtl="0" eaLnBrk="1" latinLnBrk="0" hangingPunct="1">
        <a:spcBef>
          <a:spcPct val="20000"/>
        </a:spcBef>
        <a:buFont typeface="Arial" pitchFamily="34" charset="0"/>
        <a:buChar char="•"/>
        <a:defRPr sz="1878" kern="1200">
          <a:solidFill>
            <a:schemeClr val="tx1"/>
          </a:solidFill>
          <a:latin typeface="+mn-lt"/>
          <a:ea typeface="+mn-ea"/>
          <a:cs typeface="+mn-cs"/>
        </a:defRPr>
      </a:lvl6pPr>
      <a:lvl7pPr marL="2787611" indent="-214432" algn="l" defTabSz="857726" rtl="0" eaLnBrk="1" latinLnBrk="0" hangingPunct="1">
        <a:spcBef>
          <a:spcPct val="20000"/>
        </a:spcBef>
        <a:buFont typeface="Arial" pitchFamily="34" charset="0"/>
        <a:buChar char="•"/>
        <a:defRPr sz="1878" kern="1200">
          <a:solidFill>
            <a:schemeClr val="tx1"/>
          </a:solidFill>
          <a:latin typeface="+mn-lt"/>
          <a:ea typeface="+mn-ea"/>
          <a:cs typeface="+mn-cs"/>
        </a:defRPr>
      </a:lvl7pPr>
      <a:lvl8pPr marL="3216474" indent="-214432" algn="l" defTabSz="857726" rtl="0" eaLnBrk="1" latinLnBrk="0" hangingPunct="1">
        <a:spcBef>
          <a:spcPct val="20000"/>
        </a:spcBef>
        <a:buFont typeface="Arial" pitchFamily="34" charset="0"/>
        <a:buChar char="•"/>
        <a:defRPr sz="1878" kern="1200">
          <a:solidFill>
            <a:schemeClr val="tx1"/>
          </a:solidFill>
          <a:latin typeface="+mn-lt"/>
          <a:ea typeface="+mn-ea"/>
          <a:cs typeface="+mn-cs"/>
        </a:defRPr>
      </a:lvl8pPr>
      <a:lvl9pPr marL="3645338" indent="-214432" algn="l" defTabSz="857726" rtl="0" eaLnBrk="1" latinLnBrk="0" hangingPunct="1">
        <a:spcBef>
          <a:spcPct val="20000"/>
        </a:spcBef>
        <a:buFont typeface="Arial" pitchFamily="34" charset="0"/>
        <a:buChar char="•"/>
        <a:defRPr sz="1878" kern="1200">
          <a:solidFill>
            <a:schemeClr val="tx1"/>
          </a:solidFill>
          <a:latin typeface="+mn-lt"/>
          <a:ea typeface="+mn-ea"/>
          <a:cs typeface="+mn-cs"/>
        </a:defRPr>
      </a:lvl9pPr>
    </p:bodyStyle>
    <p:otherStyle>
      <a:defPPr>
        <a:defRPr lang="zh-CN"/>
      </a:defPPr>
      <a:lvl1pPr marL="0" algn="l" defTabSz="857726" rtl="0" eaLnBrk="1" latinLnBrk="0" hangingPunct="1">
        <a:defRPr sz="1653" kern="1200">
          <a:solidFill>
            <a:schemeClr val="tx1"/>
          </a:solidFill>
          <a:latin typeface="+mn-lt"/>
          <a:ea typeface="+mn-ea"/>
          <a:cs typeface="+mn-cs"/>
        </a:defRPr>
      </a:lvl1pPr>
      <a:lvl2pPr marL="428864" algn="l" defTabSz="857726" rtl="0" eaLnBrk="1" latinLnBrk="0" hangingPunct="1">
        <a:defRPr sz="1653" kern="1200">
          <a:solidFill>
            <a:schemeClr val="tx1"/>
          </a:solidFill>
          <a:latin typeface="+mn-lt"/>
          <a:ea typeface="+mn-ea"/>
          <a:cs typeface="+mn-cs"/>
        </a:defRPr>
      </a:lvl2pPr>
      <a:lvl3pPr marL="857726" algn="l" defTabSz="857726" rtl="0" eaLnBrk="1" latinLnBrk="0" hangingPunct="1">
        <a:defRPr sz="1653" kern="1200">
          <a:solidFill>
            <a:schemeClr val="tx1"/>
          </a:solidFill>
          <a:latin typeface="+mn-lt"/>
          <a:ea typeface="+mn-ea"/>
          <a:cs typeface="+mn-cs"/>
        </a:defRPr>
      </a:lvl3pPr>
      <a:lvl4pPr marL="1286590" algn="l" defTabSz="857726" rtl="0" eaLnBrk="1" latinLnBrk="0" hangingPunct="1">
        <a:defRPr sz="1653" kern="1200">
          <a:solidFill>
            <a:schemeClr val="tx1"/>
          </a:solidFill>
          <a:latin typeface="+mn-lt"/>
          <a:ea typeface="+mn-ea"/>
          <a:cs typeface="+mn-cs"/>
        </a:defRPr>
      </a:lvl4pPr>
      <a:lvl5pPr marL="1715454" algn="l" defTabSz="857726" rtl="0" eaLnBrk="1" latinLnBrk="0" hangingPunct="1">
        <a:defRPr sz="1653" kern="1200">
          <a:solidFill>
            <a:schemeClr val="tx1"/>
          </a:solidFill>
          <a:latin typeface="+mn-lt"/>
          <a:ea typeface="+mn-ea"/>
          <a:cs typeface="+mn-cs"/>
        </a:defRPr>
      </a:lvl5pPr>
      <a:lvl6pPr marL="2144315" algn="l" defTabSz="857726" rtl="0" eaLnBrk="1" latinLnBrk="0" hangingPunct="1">
        <a:defRPr sz="1653" kern="1200">
          <a:solidFill>
            <a:schemeClr val="tx1"/>
          </a:solidFill>
          <a:latin typeface="+mn-lt"/>
          <a:ea typeface="+mn-ea"/>
          <a:cs typeface="+mn-cs"/>
        </a:defRPr>
      </a:lvl6pPr>
      <a:lvl7pPr marL="2573179" algn="l" defTabSz="857726" rtl="0" eaLnBrk="1" latinLnBrk="0" hangingPunct="1">
        <a:defRPr sz="1653" kern="1200">
          <a:solidFill>
            <a:schemeClr val="tx1"/>
          </a:solidFill>
          <a:latin typeface="+mn-lt"/>
          <a:ea typeface="+mn-ea"/>
          <a:cs typeface="+mn-cs"/>
        </a:defRPr>
      </a:lvl7pPr>
      <a:lvl8pPr marL="3002042" algn="l" defTabSz="857726" rtl="0" eaLnBrk="1" latinLnBrk="0" hangingPunct="1">
        <a:defRPr sz="1653" kern="1200">
          <a:solidFill>
            <a:schemeClr val="tx1"/>
          </a:solidFill>
          <a:latin typeface="+mn-lt"/>
          <a:ea typeface="+mn-ea"/>
          <a:cs typeface="+mn-cs"/>
        </a:defRPr>
      </a:lvl8pPr>
      <a:lvl9pPr marL="3430905" algn="l" defTabSz="857726" rtl="0" eaLnBrk="1" latinLnBrk="0" hangingPunct="1">
        <a:defRPr sz="16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TextBox 18"/>
          <p:cNvSpPr txBox="1">
            <a:spLocks noChangeArrowheads="1"/>
          </p:cNvSpPr>
          <p:nvPr/>
        </p:nvSpPr>
        <p:spPr bwMode="auto">
          <a:xfrm>
            <a:off x="2906713" y="5934075"/>
            <a:ext cx="3516312"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85" tIns="34342" rIns="68685" bIns="34342" anchor="ctr">
            <a:spAutoFit/>
          </a:bodyPr>
          <a:lstStyle>
            <a:lvl1pPr>
              <a:defRPr sz="22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sz="2200">
                <a:solidFill>
                  <a:schemeClr val="tx1"/>
                </a:solidFill>
                <a:latin typeface="Calibri" panose="020F0502020204030204" pitchFamily="34" charset="0"/>
                <a:ea typeface="宋体" panose="02010600030101010101" pitchFamily="2" charset="-122"/>
              </a:defRPr>
            </a:lvl3pPr>
            <a:lvl4pPr marL="1600200" indent="-228600">
              <a:defRPr sz="2200">
                <a:solidFill>
                  <a:schemeClr val="tx1"/>
                </a:solidFill>
                <a:latin typeface="Calibri" panose="020F0502020204030204" pitchFamily="34" charset="0"/>
                <a:ea typeface="宋体" panose="02010600030101010101" pitchFamily="2" charset="-122"/>
              </a:defRPr>
            </a:lvl4pPr>
            <a:lvl5pPr marL="2057400" indent="-228600">
              <a:defRPr sz="2200">
                <a:solidFill>
                  <a:schemeClr val="tx1"/>
                </a:solidFill>
                <a:latin typeface="Calibri" panose="020F0502020204030204" pitchFamily="34" charset="0"/>
                <a:ea typeface="宋体" panose="02010600030101010101" pitchFamily="2" charset="-122"/>
              </a:defRPr>
            </a:lvl5pPr>
            <a:lvl6pPr marL="25146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6pPr>
            <a:lvl7pPr marL="29718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7pPr>
            <a:lvl8pPr marL="34290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8pPr>
            <a:lvl9pPr marL="38862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900" b="1">
                <a:solidFill>
                  <a:srgbClr val="7F7F7F"/>
                </a:solidFill>
                <a:latin typeface="微软雅黑" panose="020B0503020204020204" pitchFamily="34" charset="-122"/>
                <a:ea typeface="微软雅黑" panose="020B0503020204020204" pitchFamily="34" charset="-122"/>
              </a:rPr>
              <a:t>www.nscc-gz.cn</a:t>
            </a:r>
            <a:endParaRPr lang="zh-CN" altLang="en-US" sz="900" b="1">
              <a:solidFill>
                <a:srgbClr val="7F7F7F"/>
              </a:solidFill>
              <a:latin typeface="微软雅黑" panose="020B0503020204020204" pitchFamily="34" charset="-122"/>
              <a:ea typeface="微软雅黑" panose="020B0503020204020204" pitchFamily="34" charset="-122"/>
            </a:endParaRPr>
          </a:p>
        </p:txBody>
      </p:sp>
      <p:pic>
        <p:nvPicPr>
          <p:cNvPr id="409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075" y="1166813"/>
            <a:ext cx="1892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16250" y="1166813"/>
            <a:ext cx="3800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矩形 1"/>
          <p:cNvSpPr>
            <a:spLocks noChangeArrowheads="1"/>
          </p:cNvSpPr>
          <p:nvPr/>
        </p:nvSpPr>
        <p:spPr bwMode="auto">
          <a:xfrm>
            <a:off x="631626" y="3241389"/>
            <a:ext cx="8064895" cy="194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3005" b="1"/>
              <a:t>基于生成对抗网络的多模态医学影像合成研</a:t>
            </a:r>
            <a:r>
              <a:rPr lang="zh-CN" altLang="en-US" sz="3005" b="1" smtClean="0"/>
              <a:t>究</a:t>
            </a:r>
            <a:endParaRPr lang="en-US" altLang="zh-CN" sz="3005" b="1" smtClean="0"/>
          </a:p>
          <a:p>
            <a:pPr algn="ctr">
              <a:defRPr/>
            </a:pPr>
            <a:r>
              <a:rPr lang="en-US" altLang="zh-CN" sz="3005" b="1"/>
              <a:t>Research on Multimodal Medical Images Synthesis Based on GAN</a:t>
            </a:r>
          </a:p>
          <a:p>
            <a:pPr algn="ctr">
              <a:defRPr/>
            </a:pPr>
            <a:endParaRPr lang="zh-CN" altLang="en-US" sz="3005" b="1"/>
          </a:p>
        </p:txBody>
      </p:sp>
      <p:sp>
        <p:nvSpPr>
          <p:cNvPr id="4102" name="文本框 1"/>
          <p:cNvSpPr txBox="1">
            <a:spLocks noChangeArrowheads="1"/>
          </p:cNvSpPr>
          <p:nvPr/>
        </p:nvSpPr>
        <p:spPr bwMode="auto">
          <a:xfrm>
            <a:off x="3176587" y="5400650"/>
            <a:ext cx="29749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1653"/>
              <a:t>瞿毅</a:t>
            </a:r>
            <a:r>
              <a:rPr lang="zh-CN" altLang="en-US" sz="1653" smtClean="0"/>
              <a:t>力  </a:t>
            </a:r>
            <a:r>
              <a:rPr lang="en-US" altLang="zh-CN" sz="1653" smtClean="0"/>
              <a:t>2020.6</a:t>
            </a:r>
            <a:endParaRPr lang="zh-CN" altLang="en-US" sz="1653"/>
          </a:p>
        </p:txBody>
      </p:sp>
      <p:sp>
        <p:nvSpPr>
          <p:cNvPr id="2" name="灯片编号占位符 1"/>
          <p:cNvSpPr>
            <a:spLocks noGrp="1"/>
          </p:cNvSpPr>
          <p:nvPr>
            <p:ph type="sldNum" sz="quarter" idx="12"/>
          </p:nvPr>
        </p:nvSpPr>
        <p:spPr/>
        <p:txBody>
          <a:bodyPr/>
          <a:lstStyle/>
          <a:p>
            <a:pPr>
              <a:defRPr/>
            </a:pPr>
            <a:fld id="{113073E2-63C9-46CB-97B4-2D8693A226A5}" type="slidenum">
              <a:rPr lang="zh-CN" altLang="en-US" smtClean="0"/>
              <a:pPr>
                <a:defRPr/>
              </a:pPr>
              <a:t>1</a:t>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2.1 </a:t>
            </a:r>
            <a:r>
              <a:rPr lang="zh-CN" altLang="en-US" b="1"/>
              <a:t>结构特征图提取方</a:t>
            </a:r>
            <a:r>
              <a:rPr lang="zh-CN" altLang="en-US" b="1" smtClean="0"/>
              <a:t>法</a:t>
            </a:r>
            <a:endParaRPr lang="en-US" altLang="zh-CN" b="1" smtClean="0"/>
          </a:p>
        </p:txBody>
      </p:sp>
      <p:pic>
        <p:nvPicPr>
          <p:cNvPr id="2" name="图片 1"/>
          <p:cNvPicPr>
            <a:picLocks noChangeAspect="1"/>
          </p:cNvPicPr>
          <p:nvPr/>
        </p:nvPicPr>
        <p:blipFill rotWithShape="1">
          <a:blip r:embed="rId4"/>
          <a:srcRect r="39578"/>
          <a:stretch/>
        </p:blipFill>
        <p:spPr>
          <a:xfrm>
            <a:off x="438188" y="1372275"/>
            <a:ext cx="4346128" cy="5540349"/>
          </a:xfrm>
          <a:prstGeom prst="rect">
            <a:avLst/>
          </a:prstGeom>
        </p:spPr>
      </p:pic>
      <p:pic>
        <p:nvPicPr>
          <p:cNvPr id="3" name="图片 2"/>
          <p:cNvPicPr>
            <a:picLocks noChangeAspect="1"/>
          </p:cNvPicPr>
          <p:nvPr/>
        </p:nvPicPr>
        <p:blipFill rotWithShape="1">
          <a:blip r:embed="rId5"/>
          <a:srcRect r="45409"/>
          <a:stretch/>
        </p:blipFill>
        <p:spPr>
          <a:xfrm>
            <a:off x="5018519" y="1372275"/>
            <a:ext cx="4097637" cy="2902099"/>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10</a:t>
            </a:fld>
            <a:endParaRPr lang="zh-CN" altLang="en-US"/>
          </a:p>
        </p:txBody>
      </p:sp>
    </p:spTree>
    <p:extLst>
      <p:ext uri="{BB962C8B-B14F-4D97-AF65-F5344CB8AC3E}">
        <p14:creationId xmlns:p14="http://schemas.microsoft.com/office/powerpoint/2010/main" val="39911741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2.1 </a:t>
            </a:r>
            <a:r>
              <a:rPr lang="zh-CN" altLang="en-US" b="1"/>
              <a:t>结构特征图提取方</a:t>
            </a:r>
            <a:r>
              <a:rPr lang="zh-CN" altLang="en-US" b="1" smtClean="0"/>
              <a:t>法</a:t>
            </a:r>
            <a:endParaRPr lang="en-US" altLang="zh-CN" b="1" smtClean="0"/>
          </a:p>
        </p:txBody>
      </p:sp>
      <p:pic>
        <p:nvPicPr>
          <p:cNvPr id="3" name="图片 2"/>
          <p:cNvPicPr>
            <a:picLocks noChangeAspect="1"/>
          </p:cNvPicPr>
          <p:nvPr/>
        </p:nvPicPr>
        <p:blipFill>
          <a:blip r:embed="rId4"/>
          <a:stretch>
            <a:fillRect/>
          </a:stretch>
        </p:blipFill>
        <p:spPr>
          <a:xfrm>
            <a:off x="70502" y="1728192"/>
            <a:ext cx="9381076" cy="4752578"/>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11</a:t>
            </a:fld>
            <a:endParaRPr lang="zh-CN" altLang="en-US"/>
          </a:p>
        </p:txBody>
      </p:sp>
    </p:spTree>
    <p:extLst>
      <p:ext uri="{BB962C8B-B14F-4D97-AF65-F5344CB8AC3E}">
        <p14:creationId xmlns:p14="http://schemas.microsoft.com/office/powerpoint/2010/main" val="3904224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2.1 </a:t>
            </a:r>
            <a:r>
              <a:rPr lang="zh-CN" altLang="en-US" b="1"/>
              <a:t>结构特征图提取方</a:t>
            </a:r>
            <a:r>
              <a:rPr lang="zh-CN" altLang="en-US" b="1" smtClean="0"/>
              <a:t>法</a:t>
            </a:r>
            <a:endParaRPr lang="en-US" altLang="zh-CN" b="1" smtClean="0"/>
          </a:p>
        </p:txBody>
      </p:sp>
      <p:pic>
        <p:nvPicPr>
          <p:cNvPr id="2" name="图片 1"/>
          <p:cNvPicPr>
            <a:picLocks noChangeAspect="1"/>
          </p:cNvPicPr>
          <p:nvPr/>
        </p:nvPicPr>
        <p:blipFill>
          <a:blip r:embed="rId4"/>
          <a:stretch>
            <a:fillRect/>
          </a:stretch>
        </p:blipFill>
        <p:spPr>
          <a:xfrm>
            <a:off x="1469976" y="1619251"/>
            <a:ext cx="6804850" cy="5161116"/>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12</a:t>
            </a:fld>
            <a:endParaRPr lang="zh-CN" altLang="en-US"/>
          </a:p>
        </p:txBody>
      </p:sp>
    </p:spTree>
    <p:extLst>
      <p:ext uri="{BB962C8B-B14F-4D97-AF65-F5344CB8AC3E}">
        <p14:creationId xmlns:p14="http://schemas.microsoft.com/office/powerpoint/2010/main" val="2201785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2.2 </a:t>
            </a:r>
            <a:r>
              <a:rPr lang="zh-CN" altLang="en-US" b="1" smtClean="0"/>
              <a:t>结构特征</a:t>
            </a:r>
            <a:endParaRPr lang="en-US" altLang="zh-CN" b="1" smtClean="0"/>
          </a:p>
          <a:p>
            <a:pPr>
              <a:defRPr/>
            </a:pPr>
            <a:r>
              <a:rPr lang="zh-CN" altLang="en-US" b="1" smtClean="0"/>
              <a:t>图生成方法</a:t>
            </a:r>
            <a:endParaRPr lang="en-US" altLang="zh-CN" b="1" smtClean="0"/>
          </a:p>
        </p:txBody>
      </p:sp>
      <p:pic>
        <p:nvPicPr>
          <p:cNvPr id="3" name="图片 2"/>
          <p:cNvPicPr>
            <a:picLocks noChangeAspect="1"/>
          </p:cNvPicPr>
          <p:nvPr/>
        </p:nvPicPr>
        <p:blipFill>
          <a:blip r:embed="rId4"/>
          <a:stretch>
            <a:fillRect/>
          </a:stretch>
        </p:blipFill>
        <p:spPr>
          <a:xfrm>
            <a:off x="2327969" y="1002768"/>
            <a:ext cx="6604459" cy="5982058"/>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13</a:t>
            </a:fld>
            <a:endParaRPr lang="zh-CN" altLang="en-US"/>
          </a:p>
        </p:txBody>
      </p:sp>
    </p:spTree>
    <p:extLst>
      <p:ext uri="{BB962C8B-B14F-4D97-AF65-F5344CB8AC3E}">
        <p14:creationId xmlns:p14="http://schemas.microsoft.com/office/powerpoint/2010/main" val="1050079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2.2 </a:t>
            </a:r>
            <a:r>
              <a:rPr lang="zh-CN" altLang="en-US" b="1" smtClean="0"/>
              <a:t>结构特征图生成方法</a:t>
            </a:r>
          </a:p>
          <a:p>
            <a:pPr>
              <a:defRPr/>
            </a:pPr>
            <a:r>
              <a:rPr lang="zh-CN" altLang="en-US" b="1" smtClean="0"/>
              <a:t>阶段</a:t>
            </a:r>
            <a:r>
              <a:rPr lang="en-US" altLang="zh-CN" b="1" smtClean="0"/>
              <a:t>B</a:t>
            </a:r>
            <a:r>
              <a:rPr lang="zh-CN" altLang="en-US" b="1" smtClean="0"/>
              <a:t>：</a:t>
            </a:r>
            <a:endParaRPr lang="en-US" altLang="zh-CN" b="1" smtClean="0"/>
          </a:p>
          <a:p>
            <a:pPr>
              <a:defRPr/>
            </a:pPr>
            <a:endParaRPr lang="en-US" altLang="zh-CN" b="1"/>
          </a:p>
          <a:p>
            <a:pPr>
              <a:defRPr/>
            </a:pPr>
            <a:r>
              <a:rPr lang="zh-CN" altLang="en-US" b="1" smtClean="0"/>
              <a:t>阶段</a:t>
            </a:r>
            <a:r>
              <a:rPr lang="en-US" altLang="zh-CN" b="1" smtClean="0"/>
              <a:t>C</a:t>
            </a:r>
            <a:r>
              <a:rPr lang="zh-CN" altLang="en-US" b="1" smtClean="0"/>
              <a:t>：</a:t>
            </a:r>
            <a:endParaRPr lang="en-US" altLang="zh-CN" b="1" smtClean="0"/>
          </a:p>
          <a:p>
            <a:pPr>
              <a:defRPr/>
            </a:pPr>
            <a:endParaRPr lang="en-US" altLang="zh-CN" b="1"/>
          </a:p>
          <a:p>
            <a:pPr>
              <a:defRPr/>
            </a:pPr>
            <a:endParaRPr lang="en-US" altLang="zh-CN" b="1" smtClean="0"/>
          </a:p>
          <a:p>
            <a:pPr>
              <a:defRPr/>
            </a:pPr>
            <a:r>
              <a:rPr lang="zh-CN" altLang="en-US" b="1"/>
              <a:t>阶</a:t>
            </a:r>
            <a:r>
              <a:rPr lang="zh-CN" altLang="en-US" b="1" smtClean="0"/>
              <a:t>段</a:t>
            </a:r>
            <a:r>
              <a:rPr lang="en-US" altLang="zh-CN" b="1" smtClean="0"/>
              <a:t>D</a:t>
            </a:r>
            <a:r>
              <a:rPr lang="zh-CN" altLang="en-US" b="1" smtClean="0"/>
              <a:t>：</a:t>
            </a: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r>
              <a:rPr lang="zh-CN" altLang="en-US" b="1"/>
              <a:t>阶</a:t>
            </a:r>
            <a:r>
              <a:rPr lang="zh-CN" altLang="en-US" b="1" smtClean="0"/>
              <a:t>段</a:t>
            </a:r>
            <a:r>
              <a:rPr lang="en-US" altLang="zh-CN" b="1" smtClean="0"/>
              <a:t>E</a:t>
            </a:r>
            <a:r>
              <a:rPr lang="zh-CN" altLang="en-US" b="1" smtClean="0"/>
              <a:t>：</a:t>
            </a:r>
            <a:endParaRPr lang="en-US" altLang="zh-CN" b="1" smtClean="0"/>
          </a:p>
        </p:txBody>
      </p:sp>
      <p:grpSp>
        <p:nvGrpSpPr>
          <p:cNvPr id="14" name="组合 13"/>
          <p:cNvGrpSpPr/>
          <p:nvPr/>
        </p:nvGrpSpPr>
        <p:grpSpPr>
          <a:xfrm>
            <a:off x="1980100" y="1582179"/>
            <a:ext cx="5594141" cy="584230"/>
            <a:chOff x="2496344" y="1619251"/>
            <a:chExt cx="5594141" cy="584230"/>
          </a:xfrm>
        </p:grpSpPr>
        <p:pic>
          <p:nvPicPr>
            <p:cNvPr id="4" name="图片 3"/>
            <p:cNvPicPr>
              <a:picLocks noChangeAspect="1"/>
            </p:cNvPicPr>
            <p:nvPr/>
          </p:nvPicPr>
          <p:blipFill>
            <a:blip r:embed="rId4"/>
            <a:stretch>
              <a:fillRect/>
            </a:stretch>
          </p:blipFill>
          <p:spPr>
            <a:xfrm>
              <a:off x="2496344" y="1619251"/>
              <a:ext cx="3930852" cy="584230"/>
            </a:xfrm>
            <a:prstGeom prst="rect">
              <a:avLst/>
            </a:prstGeom>
          </p:spPr>
        </p:pic>
        <p:pic>
          <p:nvPicPr>
            <p:cNvPr id="7" name="图片 6"/>
            <p:cNvPicPr>
              <a:picLocks noChangeAspect="1"/>
            </p:cNvPicPr>
            <p:nvPr/>
          </p:nvPicPr>
          <p:blipFill>
            <a:blip r:embed="rId5"/>
            <a:stretch>
              <a:fillRect/>
            </a:stretch>
          </p:blipFill>
          <p:spPr>
            <a:xfrm>
              <a:off x="6439400" y="1666701"/>
              <a:ext cx="1651085" cy="514376"/>
            </a:xfrm>
            <a:prstGeom prst="rect">
              <a:avLst/>
            </a:prstGeom>
          </p:spPr>
        </p:pic>
      </p:grpSp>
      <p:grpSp>
        <p:nvGrpSpPr>
          <p:cNvPr id="13" name="组合 12"/>
          <p:cNvGrpSpPr/>
          <p:nvPr/>
        </p:nvGrpSpPr>
        <p:grpSpPr>
          <a:xfrm>
            <a:off x="1106682" y="2426772"/>
            <a:ext cx="7340978" cy="596931"/>
            <a:chOff x="1631302" y="2376314"/>
            <a:chExt cx="7340978" cy="596931"/>
          </a:xfrm>
        </p:grpSpPr>
        <p:pic>
          <p:nvPicPr>
            <p:cNvPr id="5" name="图片 4"/>
            <p:cNvPicPr>
              <a:picLocks noChangeAspect="1"/>
            </p:cNvPicPr>
            <p:nvPr/>
          </p:nvPicPr>
          <p:blipFill>
            <a:blip r:embed="rId6"/>
            <a:stretch>
              <a:fillRect/>
            </a:stretch>
          </p:blipFill>
          <p:spPr>
            <a:xfrm>
              <a:off x="1631302" y="2376314"/>
              <a:ext cx="5905804" cy="596931"/>
            </a:xfrm>
            <a:prstGeom prst="rect">
              <a:avLst/>
            </a:prstGeom>
          </p:spPr>
        </p:pic>
        <p:pic>
          <p:nvPicPr>
            <p:cNvPr id="8" name="图片 7"/>
            <p:cNvPicPr>
              <a:picLocks noChangeAspect="1"/>
            </p:cNvPicPr>
            <p:nvPr/>
          </p:nvPicPr>
          <p:blipFill>
            <a:blip r:embed="rId7"/>
            <a:stretch>
              <a:fillRect/>
            </a:stretch>
          </p:blipFill>
          <p:spPr>
            <a:xfrm>
              <a:off x="7537106" y="2376314"/>
              <a:ext cx="1435174" cy="520727"/>
            </a:xfrm>
            <a:prstGeom prst="rect">
              <a:avLst/>
            </a:prstGeom>
          </p:spPr>
        </p:pic>
      </p:grpSp>
      <p:grpSp>
        <p:nvGrpSpPr>
          <p:cNvPr id="12" name="组合 11"/>
          <p:cNvGrpSpPr/>
          <p:nvPr/>
        </p:nvGrpSpPr>
        <p:grpSpPr>
          <a:xfrm>
            <a:off x="1020954" y="3168402"/>
            <a:ext cx="7512436" cy="1486243"/>
            <a:chOff x="1020953" y="3321035"/>
            <a:chExt cx="7512436" cy="1486243"/>
          </a:xfrm>
        </p:grpSpPr>
        <p:pic>
          <p:nvPicPr>
            <p:cNvPr id="9" name="图片 8"/>
            <p:cNvPicPr>
              <a:picLocks noChangeAspect="1"/>
            </p:cNvPicPr>
            <p:nvPr/>
          </p:nvPicPr>
          <p:blipFill>
            <a:blip r:embed="rId8"/>
            <a:stretch>
              <a:fillRect/>
            </a:stretch>
          </p:blipFill>
          <p:spPr>
            <a:xfrm>
              <a:off x="1949303" y="3321035"/>
              <a:ext cx="5702593" cy="558829"/>
            </a:xfrm>
            <a:prstGeom prst="rect">
              <a:avLst/>
            </a:prstGeom>
          </p:spPr>
        </p:pic>
        <p:pic>
          <p:nvPicPr>
            <p:cNvPr id="10" name="图片 9"/>
            <p:cNvPicPr>
              <a:picLocks noChangeAspect="1"/>
            </p:cNvPicPr>
            <p:nvPr/>
          </p:nvPicPr>
          <p:blipFill>
            <a:blip r:embed="rId9"/>
            <a:stretch>
              <a:fillRect/>
            </a:stretch>
          </p:blipFill>
          <p:spPr>
            <a:xfrm>
              <a:off x="2881599" y="3879864"/>
              <a:ext cx="3791145" cy="501676"/>
            </a:xfrm>
            <a:prstGeom prst="rect">
              <a:avLst/>
            </a:prstGeom>
          </p:spPr>
        </p:pic>
        <p:pic>
          <p:nvPicPr>
            <p:cNvPr id="11" name="图片 10"/>
            <p:cNvPicPr>
              <a:picLocks noChangeAspect="1"/>
            </p:cNvPicPr>
            <p:nvPr/>
          </p:nvPicPr>
          <p:blipFill>
            <a:blip r:embed="rId10"/>
            <a:stretch>
              <a:fillRect/>
            </a:stretch>
          </p:blipFill>
          <p:spPr>
            <a:xfrm>
              <a:off x="1020953" y="4318303"/>
              <a:ext cx="7512436" cy="488975"/>
            </a:xfrm>
            <a:prstGeom prst="rect">
              <a:avLst/>
            </a:prstGeom>
          </p:spPr>
        </p:pic>
      </p:grpSp>
      <p:grpSp>
        <p:nvGrpSpPr>
          <p:cNvPr id="18" name="组合 17"/>
          <p:cNvGrpSpPr/>
          <p:nvPr/>
        </p:nvGrpSpPr>
        <p:grpSpPr>
          <a:xfrm>
            <a:off x="1644488" y="4975268"/>
            <a:ext cx="6007409" cy="1520511"/>
            <a:chOff x="1644488" y="4975268"/>
            <a:chExt cx="6007409" cy="1520511"/>
          </a:xfrm>
        </p:grpSpPr>
        <p:pic>
          <p:nvPicPr>
            <p:cNvPr id="15" name="图片 14"/>
            <p:cNvPicPr>
              <a:picLocks noChangeAspect="1"/>
            </p:cNvPicPr>
            <p:nvPr/>
          </p:nvPicPr>
          <p:blipFill>
            <a:blip r:embed="rId11"/>
            <a:stretch>
              <a:fillRect/>
            </a:stretch>
          </p:blipFill>
          <p:spPr>
            <a:xfrm>
              <a:off x="1774184" y="4975268"/>
              <a:ext cx="5620039" cy="577880"/>
            </a:xfrm>
            <a:prstGeom prst="rect">
              <a:avLst/>
            </a:prstGeom>
          </p:spPr>
        </p:pic>
        <p:pic>
          <p:nvPicPr>
            <p:cNvPr id="16" name="图片 15"/>
            <p:cNvPicPr>
              <a:picLocks noChangeAspect="1"/>
            </p:cNvPicPr>
            <p:nvPr/>
          </p:nvPicPr>
          <p:blipFill>
            <a:blip r:embed="rId12"/>
            <a:stretch>
              <a:fillRect/>
            </a:stretch>
          </p:blipFill>
          <p:spPr>
            <a:xfrm>
              <a:off x="1644488" y="5548188"/>
              <a:ext cx="6007409" cy="501676"/>
            </a:xfrm>
            <a:prstGeom prst="rect">
              <a:avLst/>
            </a:prstGeom>
          </p:spPr>
        </p:pic>
        <p:pic>
          <p:nvPicPr>
            <p:cNvPr id="17" name="图片 16"/>
            <p:cNvPicPr>
              <a:picLocks noChangeAspect="1"/>
            </p:cNvPicPr>
            <p:nvPr/>
          </p:nvPicPr>
          <p:blipFill>
            <a:blip r:embed="rId13"/>
            <a:stretch>
              <a:fillRect/>
            </a:stretch>
          </p:blipFill>
          <p:spPr>
            <a:xfrm>
              <a:off x="2869615" y="6044906"/>
              <a:ext cx="3429176" cy="450873"/>
            </a:xfrm>
            <a:prstGeom prst="rect">
              <a:avLst/>
            </a:prstGeom>
          </p:spPr>
        </p:pic>
      </p:grpSp>
      <p:sp>
        <p:nvSpPr>
          <p:cNvPr id="19" name="灯片编号占位符 18"/>
          <p:cNvSpPr>
            <a:spLocks noGrp="1"/>
          </p:cNvSpPr>
          <p:nvPr>
            <p:ph type="sldNum" sz="quarter" idx="12"/>
          </p:nvPr>
        </p:nvSpPr>
        <p:spPr/>
        <p:txBody>
          <a:bodyPr/>
          <a:lstStyle/>
          <a:p>
            <a:pPr>
              <a:defRPr/>
            </a:pPr>
            <a:fld id="{B25B406A-5FEB-48E8-A5AF-1D0E27E520EB}" type="slidenum">
              <a:rPr lang="zh-CN" altLang="en-US" smtClean="0"/>
              <a:pPr>
                <a:defRPr/>
              </a:pPr>
              <a:t>14</a:t>
            </a:fld>
            <a:endParaRPr lang="zh-CN" altLang="en-US"/>
          </a:p>
        </p:txBody>
      </p:sp>
    </p:spTree>
    <p:extLst>
      <p:ext uri="{BB962C8B-B14F-4D97-AF65-F5344CB8AC3E}">
        <p14:creationId xmlns:p14="http://schemas.microsoft.com/office/powerpoint/2010/main" val="2804699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2.3 </a:t>
            </a:r>
            <a:r>
              <a:rPr lang="zh-CN" altLang="en-US" b="1" smtClean="0"/>
              <a:t>结构特征图过滤</a:t>
            </a:r>
            <a:endParaRPr lang="en-US" altLang="zh-CN" b="1" smtClean="0"/>
          </a:p>
        </p:txBody>
      </p:sp>
      <p:pic>
        <p:nvPicPr>
          <p:cNvPr id="2" name="图片 1"/>
          <p:cNvPicPr>
            <a:picLocks noChangeAspect="1"/>
          </p:cNvPicPr>
          <p:nvPr/>
        </p:nvPicPr>
        <p:blipFill>
          <a:blip r:embed="rId4"/>
          <a:stretch>
            <a:fillRect/>
          </a:stretch>
        </p:blipFill>
        <p:spPr>
          <a:xfrm>
            <a:off x="2070474" y="1619251"/>
            <a:ext cx="5413395" cy="4717503"/>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15</a:t>
            </a:fld>
            <a:endParaRPr lang="zh-CN" altLang="en-US"/>
          </a:p>
        </p:txBody>
      </p:sp>
    </p:spTree>
    <p:extLst>
      <p:ext uri="{BB962C8B-B14F-4D97-AF65-F5344CB8AC3E}">
        <p14:creationId xmlns:p14="http://schemas.microsoft.com/office/powerpoint/2010/main" val="2967653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2.4 </a:t>
            </a:r>
            <a:r>
              <a:rPr lang="zh-CN" altLang="en-US" b="1" smtClean="0"/>
              <a:t>结构特征图</a:t>
            </a:r>
            <a:endParaRPr lang="en-US" altLang="zh-CN" b="1" smtClean="0"/>
          </a:p>
          <a:p>
            <a:pPr>
              <a:defRPr/>
            </a:pPr>
            <a:r>
              <a:rPr lang="zh-CN" altLang="en-US" b="1"/>
              <a:t>融合</a:t>
            </a:r>
            <a:r>
              <a:rPr lang="zh-CN" altLang="en-US" b="1" smtClean="0"/>
              <a:t>随机噪声</a:t>
            </a:r>
            <a:endParaRPr lang="en-US" altLang="zh-CN" b="1" smtClean="0"/>
          </a:p>
        </p:txBody>
      </p:sp>
      <p:pic>
        <p:nvPicPr>
          <p:cNvPr id="4" name="图片 3"/>
          <p:cNvPicPr>
            <a:picLocks noChangeAspect="1"/>
          </p:cNvPicPr>
          <p:nvPr/>
        </p:nvPicPr>
        <p:blipFill>
          <a:blip r:embed="rId4"/>
          <a:stretch>
            <a:fillRect/>
          </a:stretch>
        </p:blipFill>
        <p:spPr>
          <a:xfrm>
            <a:off x="2568352" y="941388"/>
            <a:ext cx="6425059" cy="6018489"/>
          </a:xfrm>
          <a:prstGeom prst="rect">
            <a:avLst/>
          </a:prstGeom>
        </p:spPr>
      </p:pic>
      <p:sp>
        <p:nvSpPr>
          <p:cNvPr id="5" name="灯片编号占位符 4"/>
          <p:cNvSpPr>
            <a:spLocks noGrp="1"/>
          </p:cNvSpPr>
          <p:nvPr>
            <p:ph type="sldNum" sz="quarter" idx="12"/>
          </p:nvPr>
        </p:nvSpPr>
        <p:spPr/>
        <p:txBody>
          <a:bodyPr/>
          <a:lstStyle/>
          <a:p>
            <a:pPr>
              <a:defRPr/>
            </a:pPr>
            <a:fld id="{B25B406A-5FEB-48E8-A5AF-1D0E27E520EB}" type="slidenum">
              <a:rPr lang="zh-CN" altLang="en-US" smtClean="0"/>
              <a:pPr>
                <a:defRPr/>
              </a:pPr>
              <a:t>16</a:t>
            </a:fld>
            <a:endParaRPr lang="zh-CN" altLang="en-US"/>
          </a:p>
        </p:txBody>
      </p:sp>
    </p:spTree>
    <p:extLst>
      <p:ext uri="{BB962C8B-B14F-4D97-AF65-F5344CB8AC3E}">
        <p14:creationId xmlns:p14="http://schemas.microsoft.com/office/powerpoint/2010/main" val="3703836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3.1 </a:t>
            </a:r>
            <a:r>
              <a:rPr lang="zh-CN" altLang="en-US" b="1"/>
              <a:t>整体架构</a:t>
            </a:r>
          </a:p>
        </p:txBody>
      </p:sp>
      <p:pic>
        <p:nvPicPr>
          <p:cNvPr id="2" name="图片 1"/>
          <p:cNvPicPr>
            <a:picLocks noChangeAspect="1"/>
          </p:cNvPicPr>
          <p:nvPr/>
        </p:nvPicPr>
        <p:blipFill>
          <a:blip r:embed="rId4"/>
          <a:stretch>
            <a:fillRect/>
          </a:stretch>
        </p:blipFill>
        <p:spPr>
          <a:xfrm>
            <a:off x="67105" y="1956950"/>
            <a:ext cx="9466989" cy="3287000"/>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17</a:t>
            </a:fld>
            <a:endParaRPr lang="zh-CN" altLang="en-US"/>
          </a:p>
        </p:txBody>
      </p:sp>
    </p:spTree>
    <p:extLst>
      <p:ext uri="{BB962C8B-B14F-4D97-AF65-F5344CB8AC3E}">
        <p14:creationId xmlns:p14="http://schemas.microsoft.com/office/powerpoint/2010/main" val="1160686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3.2 </a:t>
            </a:r>
            <a:r>
              <a:rPr lang="zh-CN" altLang="en-US" b="1"/>
              <a:t> 多模态影像的合成</a:t>
            </a:r>
          </a:p>
        </p:txBody>
      </p:sp>
      <p:pic>
        <p:nvPicPr>
          <p:cNvPr id="3" name="图片 2"/>
          <p:cNvPicPr>
            <a:picLocks noChangeAspect="1"/>
          </p:cNvPicPr>
          <p:nvPr/>
        </p:nvPicPr>
        <p:blipFill>
          <a:blip r:embed="rId4"/>
          <a:stretch>
            <a:fillRect/>
          </a:stretch>
        </p:blipFill>
        <p:spPr>
          <a:xfrm>
            <a:off x="180628" y="2137650"/>
            <a:ext cx="9261822" cy="3050655"/>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18</a:t>
            </a:fld>
            <a:endParaRPr lang="zh-CN" altLang="en-US"/>
          </a:p>
        </p:txBody>
      </p:sp>
    </p:spTree>
    <p:extLst>
      <p:ext uri="{BB962C8B-B14F-4D97-AF65-F5344CB8AC3E}">
        <p14:creationId xmlns:p14="http://schemas.microsoft.com/office/powerpoint/2010/main" val="608335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3.2 </a:t>
            </a:r>
            <a:r>
              <a:rPr lang="zh-CN" altLang="en-US" b="1"/>
              <a:t> 多模态影像的合成</a:t>
            </a:r>
          </a:p>
        </p:txBody>
      </p:sp>
      <p:pic>
        <p:nvPicPr>
          <p:cNvPr id="2" name="图片 1"/>
          <p:cNvPicPr>
            <a:picLocks noChangeAspect="1"/>
          </p:cNvPicPr>
          <p:nvPr/>
        </p:nvPicPr>
        <p:blipFill>
          <a:blip r:embed="rId4"/>
          <a:stretch>
            <a:fillRect/>
          </a:stretch>
        </p:blipFill>
        <p:spPr>
          <a:xfrm>
            <a:off x="48072" y="2232298"/>
            <a:ext cx="9481119" cy="3355932"/>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19</a:t>
            </a:fld>
            <a:endParaRPr lang="zh-CN" altLang="en-US"/>
          </a:p>
        </p:txBody>
      </p:sp>
    </p:spTree>
    <p:extLst>
      <p:ext uri="{BB962C8B-B14F-4D97-AF65-F5344CB8AC3E}">
        <p14:creationId xmlns:p14="http://schemas.microsoft.com/office/powerpoint/2010/main" val="3717559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smtClean="0"/>
              <a:t>自我介绍</a:t>
            </a:r>
            <a:endParaRPr lang="en-US" altLang="en-US" b="1"/>
          </a:p>
        </p:txBody>
      </p:sp>
      <p:sp>
        <p:nvSpPr>
          <p:cNvPr id="6" name="文本框 2"/>
          <p:cNvSpPr txBox="1">
            <a:spLocks noChangeArrowheads="1"/>
          </p:cNvSpPr>
          <p:nvPr/>
        </p:nvSpPr>
        <p:spPr bwMode="auto">
          <a:xfrm>
            <a:off x="649288" y="941388"/>
            <a:ext cx="8255768"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b="1" smtClean="0"/>
              <a:t>个人介绍</a:t>
            </a:r>
            <a:endParaRPr lang="en-US" altLang="zh-CN" b="1" smtClean="0"/>
          </a:p>
          <a:p>
            <a:pPr>
              <a:defRPr/>
            </a:pPr>
            <a:endParaRPr lang="en-US" altLang="zh-CN" b="1" smtClean="0"/>
          </a:p>
          <a:p>
            <a:pPr>
              <a:defRPr/>
            </a:pPr>
            <a:endParaRPr lang="en-US" altLang="zh-CN" b="1" smtClean="0"/>
          </a:p>
          <a:p>
            <a:pPr>
              <a:defRPr/>
            </a:pPr>
            <a:endParaRPr lang="en-US" altLang="zh-CN" b="1" smtClean="0"/>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r>
              <a:rPr lang="zh-CN" altLang="en-US" b="1" smtClean="0"/>
              <a:t>学术成果</a:t>
            </a:r>
            <a:endParaRPr lang="en-US" altLang="zh-CN" b="1" smtClean="0"/>
          </a:p>
          <a:p>
            <a:pPr marL="342900" indent="-342900">
              <a:buFont typeface="Arial" panose="020B0604020202020204" pitchFamily="34" charset="0"/>
              <a:buChar char="•"/>
              <a:defRPr/>
            </a:pPr>
            <a:r>
              <a:rPr lang="en-US" altLang="zh-CN" smtClean="0"/>
              <a:t>2</a:t>
            </a:r>
            <a:r>
              <a:rPr lang="zh-CN" altLang="en-US" smtClean="0"/>
              <a:t>篇</a:t>
            </a:r>
            <a:r>
              <a:rPr lang="en-US" altLang="zh-CN" smtClean="0"/>
              <a:t>EI</a:t>
            </a:r>
            <a:r>
              <a:rPr lang="zh-CN" altLang="en-US" smtClean="0"/>
              <a:t>，</a:t>
            </a:r>
            <a:r>
              <a:rPr lang="en-US" altLang="zh-CN" smtClean="0"/>
              <a:t>1</a:t>
            </a:r>
            <a:r>
              <a:rPr lang="zh-CN" altLang="en-US" smtClean="0"/>
              <a:t>篇</a:t>
            </a:r>
            <a:r>
              <a:rPr lang="en-US" altLang="zh-CN" smtClean="0"/>
              <a:t>CCF C</a:t>
            </a:r>
            <a:r>
              <a:rPr lang="zh-CN" altLang="en-US" smtClean="0"/>
              <a:t>审稿中</a:t>
            </a:r>
            <a:endParaRPr lang="en-US" altLang="zh-CN" smtClean="0"/>
          </a:p>
          <a:p>
            <a:pPr marL="342900" indent="-342900">
              <a:buFont typeface="Arial" panose="020B0604020202020204" pitchFamily="34" charset="0"/>
              <a:buChar char="•"/>
              <a:defRPr/>
            </a:pPr>
            <a:endParaRPr lang="en-US" altLang="zh-CN" smtClean="0"/>
          </a:p>
          <a:p>
            <a:pPr marL="342900" indent="-342900">
              <a:buFont typeface="Arial" panose="020B0604020202020204" pitchFamily="34" charset="0"/>
              <a:buChar char="•"/>
              <a:defRPr/>
            </a:pPr>
            <a:r>
              <a:rPr lang="zh-CN" altLang="en-US" smtClean="0"/>
              <a:t>公开</a:t>
            </a:r>
            <a:r>
              <a:rPr lang="en-US" altLang="zh-CN" smtClean="0"/>
              <a:t>5</a:t>
            </a:r>
            <a:r>
              <a:rPr lang="zh-CN" altLang="en-US" smtClean="0"/>
              <a:t>项发明专利</a:t>
            </a:r>
            <a:endParaRPr lang="en-US" altLang="zh-CN" smtClean="0"/>
          </a:p>
          <a:p>
            <a:pPr marL="342900" indent="-342900">
              <a:buFont typeface="Arial" panose="020B0604020202020204" pitchFamily="34" charset="0"/>
              <a:buChar char="•"/>
              <a:defRPr/>
            </a:pPr>
            <a:endParaRPr lang="en-US" altLang="zh-CN" smtClean="0"/>
          </a:p>
          <a:p>
            <a:pPr marL="342900" indent="-342900">
              <a:buFont typeface="Arial" panose="020B0604020202020204" pitchFamily="34" charset="0"/>
              <a:buChar char="•"/>
              <a:defRPr/>
            </a:pPr>
            <a:r>
              <a:rPr lang="zh-CN" altLang="en-US"/>
              <a:t>参</a:t>
            </a:r>
            <a:r>
              <a:rPr lang="zh-CN" altLang="en-US" smtClean="0"/>
              <a:t>与两项科研项目</a:t>
            </a:r>
            <a:endParaRPr lang="en-US" altLang="zh-CN"/>
          </a:p>
        </p:txBody>
      </p:sp>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2</a:t>
            </a:fld>
            <a:endParaRPr lang="zh-CN" altLang="en-US"/>
          </a:p>
        </p:txBody>
      </p:sp>
    </p:spTree>
    <p:extLst>
      <p:ext uri="{BB962C8B-B14F-4D97-AF65-F5344CB8AC3E}">
        <p14:creationId xmlns:p14="http://schemas.microsoft.com/office/powerpoint/2010/main" val="13942794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3.2 </a:t>
            </a:r>
            <a:r>
              <a:rPr lang="zh-CN" altLang="en-US" b="1"/>
              <a:t> 多模态影像的合</a:t>
            </a:r>
            <a:r>
              <a:rPr lang="zh-CN" altLang="en-US" b="1" smtClean="0"/>
              <a:t>成</a:t>
            </a:r>
            <a:endParaRPr lang="en-US" altLang="zh-CN" b="1" smtClean="0"/>
          </a:p>
          <a:p>
            <a:pPr>
              <a:defRPr/>
            </a:pPr>
            <a:r>
              <a:rPr lang="zh-CN" altLang="en-US" b="1"/>
              <a:t>多模态合成影像对抗性训练损</a:t>
            </a:r>
            <a:r>
              <a:rPr lang="zh-CN" altLang="en-US" b="1" smtClean="0"/>
              <a:t>失</a:t>
            </a: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r>
              <a:rPr lang="zh-CN" altLang="en-US" b="1"/>
              <a:t>病灶生成指导损</a:t>
            </a:r>
            <a:r>
              <a:rPr lang="zh-CN" altLang="en-US" b="1" smtClean="0"/>
              <a:t>失</a:t>
            </a:r>
            <a:endParaRPr lang="en-US" altLang="zh-CN" b="1" smtClean="0"/>
          </a:p>
          <a:p>
            <a:pPr>
              <a:defRPr/>
            </a:pPr>
            <a:endParaRPr lang="en-US" altLang="zh-CN" b="1"/>
          </a:p>
          <a:p>
            <a:pPr>
              <a:defRPr/>
            </a:pPr>
            <a:endParaRPr lang="en-US" altLang="zh-CN" b="1" smtClean="0"/>
          </a:p>
          <a:p>
            <a:pPr>
              <a:defRPr/>
            </a:pPr>
            <a:r>
              <a:rPr lang="zh-CN" altLang="en-US" b="1"/>
              <a:t>模态配准损失</a:t>
            </a:r>
          </a:p>
          <a:p>
            <a:pPr>
              <a:defRPr/>
            </a:pPr>
            <a:r>
              <a:rPr lang="zh-CN" altLang="en-US" b="1" smtClean="0"/>
              <a:t> </a:t>
            </a:r>
            <a:endParaRPr lang="zh-CN" altLang="en-US" b="1"/>
          </a:p>
        </p:txBody>
      </p:sp>
      <p:grpSp>
        <p:nvGrpSpPr>
          <p:cNvPr id="9" name="组合 8"/>
          <p:cNvGrpSpPr/>
          <p:nvPr/>
        </p:nvGrpSpPr>
        <p:grpSpPr>
          <a:xfrm>
            <a:off x="1847900" y="1710829"/>
            <a:ext cx="5472608" cy="2318212"/>
            <a:chOff x="1632248" y="1710829"/>
            <a:chExt cx="5472608" cy="2318212"/>
          </a:xfrm>
        </p:grpSpPr>
        <p:pic>
          <p:nvPicPr>
            <p:cNvPr id="4" name="图片 3"/>
            <p:cNvPicPr>
              <a:picLocks noChangeAspect="1"/>
            </p:cNvPicPr>
            <p:nvPr/>
          </p:nvPicPr>
          <p:blipFill>
            <a:blip r:embed="rId4"/>
            <a:stretch>
              <a:fillRect/>
            </a:stretch>
          </p:blipFill>
          <p:spPr>
            <a:xfrm>
              <a:off x="2063924" y="1710829"/>
              <a:ext cx="4680520" cy="1069390"/>
            </a:xfrm>
            <a:prstGeom prst="rect">
              <a:avLst/>
            </a:prstGeom>
          </p:spPr>
        </p:pic>
        <p:pic>
          <p:nvPicPr>
            <p:cNvPr id="5" name="图片 4"/>
            <p:cNvPicPr>
              <a:picLocks noChangeAspect="1"/>
            </p:cNvPicPr>
            <p:nvPr/>
          </p:nvPicPr>
          <p:blipFill>
            <a:blip r:embed="rId5"/>
            <a:stretch>
              <a:fillRect/>
            </a:stretch>
          </p:blipFill>
          <p:spPr>
            <a:xfrm>
              <a:off x="1632248" y="2892437"/>
              <a:ext cx="5472608" cy="637337"/>
            </a:xfrm>
            <a:prstGeom prst="rect">
              <a:avLst/>
            </a:prstGeom>
          </p:spPr>
        </p:pic>
        <p:pic>
          <p:nvPicPr>
            <p:cNvPr id="8" name="图片 7"/>
            <p:cNvPicPr>
              <a:picLocks noChangeAspect="1"/>
            </p:cNvPicPr>
            <p:nvPr/>
          </p:nvPicPr>
          <p:blipFill>
            <a:blip r:embed="rId6"/>
            <a:stretch>
              <a:fillRect/>
            </a:stretch>
          </p:blipFill>
          <p:spPr>
            <a:xfrm>
              <a:off x="2496344" y="3641992"/>
              <a:ext cx="3870486" cy="387049"/>
            </a:xfrm>
            <a:prstGeom prst="rect">
              <a:avLst/>
            </a:prstGeom>
          </p:spPr>
        </p:pic>
      </p:grpSp>
      <p:grpSp>
        <p:nvGrpSpPr>
          <p:cNvPr id="12" name="组合 11"/>
          <p:cNvGrpSpPr/>
          <p:nvPr/>
        </p:nvGrpSpPr>
        <p:grpSpPr>
          <a:xfrm>
            <a:off x="2112402" y="4411349"/>
            <a:ext cx="5329540" cy="629261"/>
            <a:chOff x="3191712" y="4375532"/>
            <a:chExt cx="5329540" cy="621441"/>
          </a:xfrm>
        </p:grpSpPr>
        <p:pic>
          <p:nvPicPr>
            <p:cNvPr id="10" name="图片 9"/>
            <p:cNvPicPr>
              <a:picLocks noChangeAspect="1"/>
            </p:cNvPicPr>
            <p:nvPr/>
          </p:nvPicPr>
          <p:blipFill>
            <a:blip r:embed="rId7"/>
            <a:stretch>
              <a:fillRect/>
            </a:stretch>
          </p:blipFill>
          <p:spPr>
            <a:xfrm>
              <a:off x="3191712" y="4375532"/>
              <a:ext cx="3395554" cy="621441"/>
            </a:xfrm>
            <a:prstGeom prst="rect">
              <a:avLst/>
            </a:prstGeom>
          </p:spPr>
        </p:pic>
        <p:pic>
          <p:nvPicPr>
            <p:cNvPr id="11" name="图片 10"/>
            <p:cNvPicPr>
              <a:picLocks noChangeAspect="1"/>
            </p:cNvPicPr>
            <p:nvPr/>
          </p:nvPicPr>
          <p:blipFill>
            <a:blip r:embed="rId8"/>
            <a:stretch>
              <a:fillRect/>
            </a:stretch>
          </p:blipFill>
          <p:spPr>
            <a:xfrm>
              <a:off x="6840587" y="4401802"/>
              <a:ext cx="1680665" cy="393819"/>
            </a:xfrm>
            <a:prstGeom prst="rect">
              <a:avLst/>
            </a:prstGeom>
          </p:spPr>
        </p:pic>
      </p:grpSp>
      <p:grpSp>
        <p:nvGrpSpPr>
          <p:cNvPr id="15" name="组合 14"/>
          <p:cNvGrpSpPr/>
          <p:nvPr/>
        </p:nvGrpSpPr>
        <p:grpSpPr>
          <a:xfrm>
            <a:off x="2354615" y="5415619"/>
            <a:ext cx="4845113" cy="1132068"/>
            <a:chOff x="2474851" y="5392433"/>
            <a:chExt cx="4845113" cy="1132068"/>
          </a:xfrm>
        </p:grpSpPr>
        <p:pic>
          <p:nvPicPr>
            <p:cNvPr id="13" name="图片 12"/>
            <p:cNvPicPr>
              <a:picLocks noChangeAspect="1"/>
            </p:cNvPicPr>
            <p:nvPr/>
          </p:nvPicPr>
          <p:blipFill>
            <a:blip r:embed="rId9"/>
            <a:stretch>
              <a:fillRect/>
            </a:stretch>
          </p:blipFill>
          <p:spPr>
            <a:xfrm>
              <a:off x="2474851" y="5392433"/>
              <a:ext cx="4845113" cy="704936"/>
            </a:xfrm>
            <a:prstGeom prst="rect">
              <a:avLst/>
            </a:prstGeom>
          </p:spPr>
        </p:pic>
        <p:pic>
          <p:nvPicPr>
            <p:cNvPr id="14" name="图片 13"/>
            <p:cNvPicPr>
              <a:picLocks noChangeAspect="1"/>
            </p:cNvPicPr>
            <p:nvPr/>
          </p:nvPicPr>
          <p:blipFill>
            <a:blip r:embed="rId10"/>
            <a:stretch>
              <a:fillRect/>
            </a:stretch>
          </p:blipFill>
          <p:spPr>
            <a:xfrm>
              <a:off x="3376565" y="6133874"/>
              <a:ext cx="3041683" cy="390627"/>
            </a:xfrm>
            <a:prstGeom prst="rect">
              <a:avLst/>
            </a:prstGeom>
          </p:spPr>
        </p:pic>
      </p:grpSp>
      <p:sp>
        <p:nvSpPr>
          <p:cNvPr id="16" name="灯片编号占位符 15"/>
          <p:cNvSpPr>
            <a:spLocks noGrp="1"/>
          </p:cNvSpPr>
          <p:nvPr>
            <p:ph type="sldNum" sz="quarter" idx="12"/>
          </p:nvPr>
        </p:nvSpPr>
        <p:spPr/>
        <p:txBody>
          <a:bodyPr/>
          <a:lstStyle/>
          <a:p>
            <a:pPr>
              <a:defRPr/>
            </a:pPr>
            <a:fld id="{B25B406A-5FEB-48E8-A5AF-1D0E27E520EB}" type="slidenum">
              <a:rPr lang="zh-CN" altLang="en-US" smtClean="0"/>
              <a:pPr>
                <a:defRPr/>
              </a:pPr>
              <a:t>20</a:t>
            </a:fld>
            <a:endParaRPr lang="zh-CN" altLang="en-US"/>
          </a:p>
        </p:txBody>
      </p:sp>
    </p:spTree>
    <p:extLst>
      <p:ext uri="{BB962C8B-B14F-4D97-AF65-F5344CB8AC3E}">
        <p14:creationId xmlns:p14="http://schemas.microsoft.com/office/powerpoint/2010/main" val="2542907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3.2 </a:t>
            </a:r>
            <a:r>
              <a:rPr lang="zh-CN" altLang="en-US" b="1"/>
              <a:t> 多模态影像的合</a:t>
            </a:r>
            <a:r>
              <a:rPr lang="zh-CN" altLang="en-US" b="1" smtClean="0"/>
              <a:t>成</a:t>
            </a:r>
            <a:endParaRPr lang="en-US" altLang="zh-CN" b="1" smtClean="0"/>
          </a:p>
          <a:p>
            <a:pPr>
              <a:defRPr/>
            </a:pPr>
            <a:r>
              <a:rPr lang="zh-CN" altLang="en-US" b="1" smtClean="0"/>
              <a:t>总损失</a:t>
            </a:r>
            <a:endParaRPr lang="en-US" altLang="zh-CN" b="1" smtClean="0"/>
          </a:p>
          <a:p>
            <a:pPr>
              <a:defRPr/>
            </a:pPr>
            <a:endParaRPr lang="en-US" altLang="zh-CN" b="1"/>
          </a:p>
          <a:p>
            <a:pPr>
              <a:defRPr/>
            </a:pPr>
            <a:endParaRPr lang="en-US" altLang="zh-CN" b="1" smtClean="0"/>
          </a:p>
          <a:p>
            <a:pPr>
              <a:defRPr/>
            </a:pPr>
            <a:endParaRPr lang="en-US" altLang="zh-CN" b="1"/>
          </a:p>
          <a:p>
            <a:pPr>
              <a:defRPr/>
            </a:pPr>
            <a:r>
              <a:rPr lang="zh-CN" altLang="en-US" b="1" smtClean="0"/>
              <a:t>自监督预训练</a:t>
            </a:r>
            <a:endParaRPr lang="en-US" altLang="zh-CN" b="1" smtClean="0"/>
          </a:p>
          <a:p>
            <a:pPr>
              <a:defRPr/>
            </a:pPr>
            <a:endParaRPr lang="en-US" altLang="zh-CN" b="1" smtClean="0"/>
          </a:p>
          <a:p>
            <a:pPr>
              <a:defRPr/>
            </a:pPr>
            <a:endParaRPr lang="en-US" altLang="zh-CN" b="1" smtClean="0"/>
          </a:p>
          <a:p>
            <a:pPr>
              <a:defRPr/>
            </a:pPr>
            <a:r>
              <a:rPr lang="zh-CN" altLang="en-US" b="1" smtClean="0"/>
              <a:t> </a:t>
            </a:r>
            <a:endParaRPr lang="zh-CN" altLang="en-US" b="1"/>
          </a:p>
        </p:txBody>
      </p:sp>
      <p:pic>
        <p:nvPicPr>
          <p:cNvPr id="2" name="图片 1"/>
          <p:cNvPicPr>
            <a:picLocks noChangeAspect="1"/>
          </p:cNvPicPr>
          <p:nvPr/>
        </p:nvPicPr>
        <p:blipFill>
          <a:blip r:embed="rId4"/>
          <a:stretch>
            <a:fillRect/>
          </a:stretch>
        </p:blipFill>
        <p:spPr>
          <a:xfrm>
            <a:off x="1967869" y="1681065"/>
            <a:ext cx="5232669" cy="736638"/>
          </a:xfrm>
          <a:prstGeom prst="rect">
            <a:avLst/>
          </a:prstGeom>
        </p:spPr>
      </p:pic>
      <p:grpSp>
        <p:nvGrpSpPr>
          <p:cNvPr id="16" name="组合 15"/>
          <p:cNvGrpSpPr/>
          <p:nvPr/>
        </p:nvGrpSpPr>
        <p:grpSpPr>
          <a:xfrm>
            <a:off x="1291856" y="3157380"/>
            <a:ext cx="6970632" cy="1293167"/>
            <a:chOff x="1291856" y="3157380"/>
            <a:chExt cx="6970632" cy="1293167"/>
          </a:xfrm>
        </p:grpSpPr>
        <p:pic>
          <p:nvPicPr>
            <p:cNvPr id="3" name="图片 2"/>
            <p:cNvPicPr>
              <a:picLocks noChangeAspect="1"/>
            </p:cNvPicPr>
            <p:nvPr/>
          </p:nvPicPr>
          <p:blipFill>
            <a:blip r:embed="rId5"/>
            <a:stretch>
              <a:fillRect/>
            </a:stretch>
          </p:blipFill>
          <p:spPr>
            <a:xfrm>
              <a:off x="1291856" y="3157380"/>
              <a:ext cx="6970632" cy="851748"/>
            </a:xfrm>
            <a:prstGeom prst="rect">
              <a:avLst/>
            </a:prstGeom>
          </p:spPr>
        </p:pic>
        <p:pic>
          <p:nvPicPr>
            <p:cNvPr id="7" name="图片 6"/>
            <p:cNvPicPr>
              <a:picLocks noChangeAspect="1"/>
            </p:cNvPicPr>
            <p:nvPr/>
          </p:nvPicPr>
          <p:blipFill>
            <a:blip r:embed="rId6"/>
            <a:stretch>
              <a:fillRect/>
            </a:stretch>
          </p:blipFill>
          <p:spPr>
            <a:xfrm>
              <a:off x="2856384" y="4056827"/>
              <a:ext cx="4178515" cy="393720"/>
            </a:xfrm>
            <a:prstGeom prst="rect">
              <a:avLst/>
            </a:prstGeom>
          </p:spPr>
        </p:pic>
      </p:grpSp>
      <p:sp>
        <p:nvSpPr>
          <p:cNvPr id="17" name="灯片编号占位符 16"/>
          <p:cNvSpPr>
            <a:spLocks noGrp="1"/>
          </p:cNvSpPr>
          <p:nvPr>
            <p:ph type="sldNum" sz="quarter" idx="12"/>
          </p:nvPr>
        </p:nvSpPr>
        <p:spPr/>
        <p:txBody>
          <a:bodyPr/>
          <a:lstStyle/>
          <a:p>
            <a:pPr>
              <a:defRPr/>
            </a:pPr>
            <a:fld id="{B25B406A-5FEB-48E8-A5AF-1D0E27E520EB}" type="slidenum">
              <a:rPr lang="zh-CN" altLang="en-US" smtClean="0"/>
              <a:pPr>
                <a:defRPr/>
              </a:pPr>
              <a:t>21</a:t>
            </a:fld>
            <a:endParaRPr lang="zh-CN" altLang="en-US"/>
          </a:p>
        </p:txBody>
      </p:sp>
    </p:spTree>
    <p:extLst>
      <p:ext uri="{BB962C8B-B14F-4D97-AF65-F5344CB8AC3E}">
        <p14:creationId xmlns:p14="http://schemas.microsoft.com/office/powerpoint/2010/main" val="1529587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3.3 </a:t>
            </a:r>
            <a:r>
              <a:rPr lang="zh-CN" altLang="en-US" b="1"/>
              <a:t> 无监督多模态影像的配</a:t>
            </a:r>
            <a:r>
              <a:rPr lang="zh-CN" altLang="en-US" b="1" smtClean="0"/>
              <a:t>准</a:t>
            </a: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smtClean="0"/>
          </a:p>
        </p:txBody>
      </p:sp>
      <p:pic>
        <p:nvPicPr>
          <p:cNvPr id="4" name="图片 3"/>
          <p:cNvPicPr>
            <a:picLocks noChangeAspect="1"/>
          </p:cNvPicPr>
          <p:nvPr/>
        </p:nvPicPr>
        <p:blipFill>
          <a:blip r:embed="rId4"/>
          <a:stretch>
            <a:fillRect/>
          </a:stretch>
        </p:blipFill>
        <p:spPr>
          <a:xfrm>
            <a:off x="759212" y="1872258"/>
            <a:ext cx="8035920" cy="4032448"/>
          </a:xfrm>
          <a:prstGeom prst="rect">
            <a:avLst/>
          </a:prstGeom>
        </p:spPr>
      </p:pic>
      <p:sp>
        <p:nvSpPr>
          <p:cNvPr id="14" name="灯片编号占位符 13"/>
          <p:cNvSpPr>
            <a:spLocks noGrp="1"/>
          </p:cNvSpPr>
          <p:nvPr>
            <p:ph type="sldNum" sz="quarter" idx="12"/>
          </p:nvPr>
        </p:nvSpPr>
        <p:spPr/>
        <p:txBody>
          <a:bodyPr/>
          <a:lstStyle/>
          <a:p>
            <a:pPr>
              <a:defRPr/>
            </a:pPr>
            <a:fld id="{B25B406A-5FEB-48E8-A5AF-1D0E27E520EB}" type="slidenum">
              <a:rPr lang="zh-CN" altLang="en-US" smtClean="0"/>
              <a:pPr>
                <a:defRPr/>
              </a:pPr>
              <a:t>22</a:t>
            </a:fld>
            <a:endParaRPr lang="zh-CN" altLang="en-US"/>
          </a:p>
        </p:txBody>
      </p:sp>
    </p:spTree>
    <p:extLst>
      <p:ext uri="{BB962C8B-B14F-4D97-AF65-F5344CB8AC3E}">
        <p14:creationId xmlns:p14="http://schemas.microsoft.com/office/powerpoint/2010/main" val="169385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584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3.3 </a:t>
            </a:r>
            <a:r>
              <a:rPr lang="zh-CN" altLang="en-US" b="1"/>
              <a:t> 无监督多模态影像的配</a:t>
            </a:r>
            <a:r>
              <a:rPr lang="zh-CN" altLang="en-US" b="1" smtClean="0"/>
              <a:t>准</a:t>
            </a:r>
            <a:endParaRPr lang="en-US" altLang="zh-CN" b="1" smtClean="0"/>
          </a:p>
          <a:p>
            <a:pPr>
              <a:defRPr/>
            </a:pPr>
            <a:endParaRPr lang="en-US" altLang="zh-CN" b="1"/>
          </a:p>
          <a:p>
            <a:pPr>
              <a:defRPr/>
            </a:pPr>
            <a:r>
              <a:rPr lang="zh-CN" altLang="en-US" b="1" smtClean="0"/>
              <a:t>模</a:t>
            </a:r>
            <a:r>
              <a:rPr lang="zh-CN" altLang="en-US" b="1"/>
              <a:t>态循环一致性损失 </a:t>
            </a:r>
            <a:endParaRPr lang="en-US" altLang="zh-CN" b="1" smtClean="0"/>
          </a:p>
          <a:p>
            <a:pPr>
              <a:defRPr/>
            </a:pPr>
            <a:endParaRPr lang="en-US" altLang="zh-CN" b="1"/>
          </a:p>
          <a:p>
            <a:pPr>
              <a:defRPr/>
            </a:pPr>
            <a:endParaRPr lang="en-US" altLang="zh-CN" b="1" smtClean="0"/>
          </a:p>
          <a:p>
            <a:pPr>
              <a:defRPr/>
            </a:pPr>
            <a:endParaRPr lang="en-US" altLang="zh-CN" b="1"/>
          </a:p>
          <a:p>
            <a:pPr>
              <a:defRPr/>
            </a:pPr>
            <a:endParaRPr lang="zh-CN" altLang="en-US" b="1"/>
          </a:p>
          <a:p>
            <a:pPr>
              <a:defRPr/>
            </a:pPr>
            <a:r>
              <a:rPr lang="zh-CN" altLang="en-US" b="1"/>
              <a:t>模态转换合成影像对抗性训练损</a:t>
            </a:r>
            <a:r>
              <a:rPr lang="zh-CN" altLang="en-US" b="1" smtClean="0"/>
              <a:t>失</a:t>
            </a: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r>
              <a:rPr lang="zh-CN" altLang="en-US" b="1" smtClean="0"/>
              <a:t>*配</a:t>
            </a:r>
            <a:r>
              <a:rPr lang="zh-CN" altLang="en-US" b="1"/>
              <a:t>准监督损失</a:t>
            </a:r>
            <a:endParaRPr lang="en-US" altLang="zh-CN" b="1" smtClean="0"/>
          </a:p>
          <a:p>
            <a:pPr>
              <a:defRPr/>
            </a:pPr>
            <a:endParaRPr lang="en-US" altLang="zh-CN" b="1" smtClean="0"/>
          </a:p>
          <a:p>
            <a:pPr>
              <a:defRPr/>
            </a:pPr>
            <a:r>
              <a:rPr lang="zh-CN" altLang="en-US" b="1" smtClean="0"/>
              <a:t> </a:t>
            </a:r>
            <a:endParaRPr lang="zh-CN" altLang="en-US" b="1"/>
          </a:p>
        </p:txBody>
      </p:sp>
      <p:grpSp>
        <p:nvGrpSpPr>
          <p:cNvPr id="9" name="组合 8"/>
          <p:cNvGrpSpPr/>
          <p:nvPr/>
        </p:nvGrpSpPr>
        <p:grpSpPr>
          <a:xfrm>
            <a:off x="2090803" y="2089448"/>
            <a:ext cx="5778797" cy="1078954"/>
            <a:chOff x="1684898" y="5046570"/>
            <a:chExt cx="5778797" cy="1078954"/>
          </a:xfrm>
        </p:grpSpPr>
        <p:pic>
          <p:nvPicPr>
            <p:cNvPr id="5" name="图片 4"/>
            <p:cNvPicPr>
              <a:picLocks noChangeAspect="1"/>
            </p:cNvPicPr>
            <p:nvPr/>
          </p:nvPicPr>
          <p:blipFill>
            <a:blip r:embed="rId4"/>
            <a:stretch>
              <a:fillRect/>
            </a:stretch>
          </p:blipFill>
          <p:spPr>
            <a:xfrm>
              <a:off x="2336188" y="5046570"/>
              <a:ext cx="4496031" cy="698536"/>
            </a:xfrm>
            <a:prstGeom prst="rect">
              <a:avLst/>
            </a:prstGeom>
          </p:spPr>
        </p:pic>
        <p:pic>
          <p:nvPicPr>
            <p:cNvPr id="8" name="图片 7"/>
            <p:cNvPicPr>
              <a:picLocks noChangeAspect="1"/>
            </p:cNvPicPr>
            <p:nvPr/>
          </p:nvPicPr>
          <p:blipFill>
            <a:blip r:embed="rId5"/>
            <a:stretch>
              <a:fillRect/>
            </a:stretch>
          </p:blipFill>
          <p:spPr>
            <a:xfrm>
              <a:off x="1684898" y="5687351"/>
              <a:ext cx="5778797" cy="438173"/>
            </a:xfrm>
            <a:prstGeom prst="rect">
              <a:avLst/>
            </a:prstGeom>
          </p:spPr>
        </p:pic>
      </p:grpSp>
      <p:grpSp>
        <p:nvGrpSpPr>
          <p:cNvPr id="2" name="组合 1"/>
          <p:cNvGrpSpPr/>
          <p:nvPr/>
        </p:nvGrpSpPr>
        <p:grpSpPr>
          <a:xfrm>
            <a:off x="2454169" y="3703006"/>
            <a:ext cx="5052064" cy="1997147"/>
            <a:chOff x="2454169" y="3703006"/>
            <a:chExt cx="5052064" cy="1997147"/>
          </a:xfrm>
        </p:grpSpPr>
        <p:pic>
          <p:nvPicPr>
            <p:cNvPr id="10" name="图片 9"/>
            <p:cNvPicPr>
              <a:picLocks noChangeAspect="1"/>
            </p:cNvPicPr>
            <p:nvPr/>
          </p:nvPicPr>
          <p:blipFill>
            <a:blip r:embed="rId6"/>
            <a:stretch>
              <a:fillRect/>
            </a:stretch>
          </p:blipFill>
          <p:spPr>
            <a:xfrm>
              <a:off x="2801099" y="3703006"/>
              <a:ext cx="4303757" cy="998410"/>
            </a:xfrm>
            <a:prstGeom prst="rect">
              <a:avLst/>
            </a:prstGeom>
          </p:spPr>
        </p:pic>
        <p:pic>
          <p:nvPicPr>
            <p:cNvPr id="11" name="图片 10"/>
            <p:cNvPicPr>
              <a:picLocks noChangeAspect="1"/>
            </p:cNvPicPr>
            <p:nvPr/>
          </p:nvPicPr>
          <p:blipFill>
            <a:blip r:embed="rId7"/>
            <a:stretch>
              <a:fillRect/>
            </a:stretch>
          </p:blipFill>
          <p:spPr>
            <a:xfrm>
              <a:off x="2454169" y="4666239"/>
              <a:ext cx="5052064" cy="693093"/>
            </a:xfrm>
            <a:prstGeom prst="rect">
              <a:avLst/>
            </a:prstGeom>
          </p:spPr>
        </p:pic>
        <p:pic>
          <p:nvPicPr>
            <p:cNvPr id="12" name="图片 11"/>
            <p:cNvPicPr>
              <a:picLocks noChangeAspect="1"/>
            </p:cNvPicPr>
            <p:nvPr/>
          </p:nvPicPr>
          <p:blipFill>
            <a:blip r:embed="rId8"/>
            <a:stretch>
              <a:fillRect/>
            </a:stretch>
          </p:blipFill>
          <p:spPr>
            <a:xfrm>
              <a:off x="2568352" y="5309677"/>
              <a:ext cx="4880940" cy="390476"/>
            </a:xfrm>
            <a:prstGeom prst="rect">
              <a:avLst/>
            </a:prstGeom>
          </p:spPr>
        </p:pic>
      </p:grpSp>
      <p:pic>
        <p:nvPicPr>
          <p:cNvPr id="13" name="图片 12"/>
          <p:cNvPicPr>
            <a:picLocks noChangeAspect="1"/>
          </p:cNvPicPr>
          <p:nvPr/>
        </p:nvPicPr>
        <p:blipFill>
          <a:blip r:embed="rId9"/>
          <a:stretch>
            <a:fillRect/>
          </a:stretch>
        </p:blipFill>
        <p:spPr>
          <a:xfrm>
            <a:off x="2976937" y="5965106"/>
            <a:ext cx="4006528" cy="824037"/>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23</a:t>
            </a:fld>
            <a:endParaRPr lang="zh-CN" altLang="en-US"/>
          </a:p>
        </p:txBody>
      </p:sp>
    </p:spTree>
    <p:extLst>
      <p:ext uri="{BB962C8B-B14F-4D97-AF65-F5344CB8AC3E}">
        <p14:creationId xmlns:p14="http://schemas.microsoft.com/office/powerpoint/2010/main" val="39033420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3.4</a:t>
            </a:r>
            <a:r>
              <a:rPr lang="zh-CN" altLang="en-US" b="1" smtClean="0"/>
              <a:t> </a:t>
            </a:r>
            <a:r>
              <a:rPr lang="zh-CN" altLang="en-US" b="1"/>
              <a:t>病灶信息的添加和合成</a:t>
            </a:r>
            <a:endParaRPr lang="en-US" altLang="zh-CN" b="1"/>
          </a:p>
          <a:p>
            <a:pPr>
              <a:defRPr/>
            </a:pPr>
            <a:endParaRPr lang="en-US" altLang="zh-CN" b="1" smtClean="0"/>
          </a:p>
          <a:p>
            <a:pPr>
              <a:defRPr/>
            </a:pPr>
            <a:r>
              <a:rPr lang="zh-CN" altLang="en-US" b="1" smtClean="0"/>
              <a:t> </a:t>
            </a:r>
            <a:endParaRPr lang="zh-CN" altLang="en-US" b="1"/>
          </a:p>
        </p:txBody>
      </p:sp>
      <p:pic>
        <p:nvPicPr>
          <p:cNvPr id="3" name="图片 2"/>
          <p:cNvPicPr>
            <a:picLocks noChangeAspect="1"/>
          </p:cNvPicPr>
          <p:nvPr/>
        </p:nvPicPr>
        <p:blipFill>
          <a:blip r:embed="rId4"/>
          <a:stretch>
            <a:fillRect/>
          </a:stretch>
        </p:blipFill>
        <p:spPr>
          <a:xfrm>
            <a:off x="1927212" y="4536554"/>
            <a:ext cx="5790438" cy="1257643"/>
          </a:xfrm>
          <a:prstGeom prst="rect">
            <a:avLst/>
          </a:prstGeom>
        </p:spPr>
      </p:pic>
      <p:pic>
        <p:nvPicPr>
          <p:cNvPr id="4" name="图片 3"/>
          <p:cNvPicPr>
            <a:picLocks noChangeAspect="1"/>
          </p:cNvPicPr>
          <p:nvPr/>
        </p:nvPicPr>
        <p:blipFill>
          <a:blip r:embed="rId5"/>
          <a:stretch>
            <a:fillRect/>
          </a:stretch>
        </p:blipFill>
        <p:spPr>
          <a:xfrm>
            <a:off x="1837097" y="1440210"/>
            <a:ext cx="5970418" cy="2884835"/>
          </a:xfrm>
          <a:prstGeom prst="rect">
            <a:avLst/>
          </a:prstGeom>
        </p:spPr>
      </p:pic>
      <p:grpSp>
        <p:nvGrpSpPr>
          <p:cNvPr id="15" name="组合 14"/>
          <p:cNvGrpSpPr/>
          <p:nvPr/>
        </p:nvGrpSpPr>
        <p:grpSpPr>
          <a:xfrm>
            <a:off x="2301351" y="6120730"/>
            <a:ext cx="4947521" cy="637422"/>
            <a:chOff x="1416224" y="6005706"/>
            <a:chExt cx="4947521" cy="637422"/>
          </a:xfrm>
        </p:grpSpPr>
        <p:pic>
          <p:nvPicPr>
            <p:cNvPr id="7" name="图片 6"/>
            <p:cNvPicPr>
              <a:picLocks noChangeAspect="1"/>
            </p:cNvPicPr>
            <p:nvPr/>
          </p:nvPicPr>
          <p:blipFill>
            <a:blip r:embed="rId6"/>
            <a:stretch>
              <a:fillRect/>
            </a:stretch>
          </p:blipFill>
          <p:spPr>
            <a:xfrm>
              <a:off x="1416224" y="6005706"/>
              <a:ext cx="3346469" cy="637422"/>
            </a:xfrm>
            <a:prstGeom prst="rect">
              <a:avLst/>
            </a:prstGeom>
          </p:spPr>
        </p:pic>
        <p:pic>
          <p:nvPicPr>
            <p:cNvPr id="14" name="图片 13"/>
            <p:cNvPicPr>
              <a:picLocks noChangeAspect="1"/>
            </p:cNvPicPr>
            <p:nvPr/>
          </p:nvPicPr>
          <p:blipFill>
            <a:blip r:embed="rId7"/>
            <a:stretch>
              <a:fillRect/>
            </a:stretch>
          </p:blipFill>
          <p:spPr>
            <a:xfrm>
              <a:off x="4807915" y="6121206"/>
              <a:ext cx="1555830" cy="406421"/>
            </a:xfrm>
            <a:prstGeom prst="rect">
              <a:avLst/>
            </a:prstGeom>
          </p:spPr>
        </p:pic>
      </p:grpSp>
      <p:sp>
        <p:nvSpPr>
          <p:cNvPr id="16" name="灯片编号占位符 15"/>
          <p:cNvSpPr>
            <a:spLocks noGrp="1"/>
          </p:cNvSpPr>
          <p:nvPr>
            <p:ph type="sldNum" sz="quarter" idx="12"/>
          </p:nvPr>
        </p:nvSpPr>
        <p:spPr/>
        <p:txBody>
          <a:bodyPr/>
          <a:lstStyle/>
          <a:p>
            <a:pPr>
              <a:defRPr/>
            </a:pPr>
            <a:fld id="{B25B406A-5FEB-48E8-A5AF-1D0E27E520EB}" type="slidenum">
              <a:rPr lang="zh-CN" altLang="en-US" smtClean="0"/>
              <a:pPr>
                <a:defRPr/>
              </a:pPr>
              <a:t>24</a:t>
            </a:fld>
            <a:endParaRPr lang="zh-CN" altLang="en-US"/>
          </a:p>
        </p:txBody>
      </p:sp>
    </p:spTree>
    <p:extLst>
      <p:ext uri="{BB962C8B-B14F-4D97-AF65-F5344CB8AC3E}">
        <p14:creationId xmlns:p14="http://schemas.microsoft.com/office/powerpoint/2010/main" val="27311301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3.5 </a:t>
            </a:r>
            <a:r>
              <a:rPr lang="zh-CN" altLang="en-US" b="1"/>
              <a:t>合成数据集的构建</a:t>
            </a:r>
          </a:p>
          <a:p>
            <a:pPr>
              <a:defRPr/>
            </a:pPr>
            <a:endParaRPr lang="en-US" altLang="zh-CN" b="1"/>
          </a:p>
          <a:p>
            <a:pPr>
              <a:defRPr/>
            </a:pPr>
            <a:endParaRPr lang="en-US" altLang="zh-CN" b="1" smtClean="0"/>
          </a:p>
          <a:p>
            <a:pPr>
              <a:defRPr/>
            </a:pPr>
            <a:r>
              <a:rPr lang="zh-CN" altLang="en-US" b="1" smtClean="0"/>
              <a:t> </a:t>
            </a:r>
            <a:endParaRPr lang="zh-CN" altLang="en-US" b="1"/>
          </a:p>
        </p:txBody>
      </p:sp>
      <p:pic>
        <p:nvPicPr>
          <p:cNvPr id="2" name="图片 1"/>
          <p:cNvPicPr>
            <a:picLocks noChangeAspect="1"/>
          </p:cNvPicPr>
          <p:nvPr/>
        </p:nvPicPr>
        <p:blipFill>
          <a:blip r:embed="rId4"/>
          <a:stretch>
            <a:fillRect/>
          </a:stretch>
        </p:blipFill>
        <p:spPr>
          <a:xfrm>
            <a:off x="100789" y="2328779"/>
            <a:ext cx="9452339" cy="2495807"/>
          </a:xfrm>
          <a:prstGeom prst="rect">
            <a:avLst/>
          </a:prstGeom>
        </p:spPr>
      </p:pic>
      <p:sp>
        <p:nvSpPr>
          <p:cNvPr id="5" name="灯片编号占位符 4"/>
          <p:cNvSpPr>
            <a:spLocks noGrp="1"/>
          </p:cNvSpPr>
          <p:nvPr>
            <p:ph type="sldNum" sz="quarter" idx="12"/>
          </p:nvPr>
        </p:nvSpPr>
        <p:spPr/>
        <p:txBody>
          <a:bodyPr/>
          <a:lstStyle/>
          <a:p>
            <a:pPr>
              <a:defRPr/>
            </a:pPr>
            <a:fld id="{B25B406A-5FEB-48E8-A5AF-1D0E27E520EB}" type="slidenum">
              <a:rPr lang="zh-CN" altLang="en-US" smtClean="0"/>
              <a:pPr>
                <a:defRPr/>
              </a:pPr>
              <a:t>25</a:t>
            </a:fld>
            <a:endParaRPr lang="zh-CN" altLang="en-US"/>
          </a:p>
        </p:txBody>
      </p:sp>
    </p:spTree>
    <p:extLst>
      <p:ext uri="{BB962C8B-B14F-4D97-AF65-F5344CB8AC3E}">
        <p14:creationId xmlns:p14="http://schemas.microsoft.com/office/powerpoint/2010/main" val="5501333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4.1 </a:t>
            </a:r>
            <a:r>
              <a:rPr lang="zh-CN" altLang="en-US" b="1"/>
              <a:t>数据</a:t>
            </a:r>
            <a:r>
              <a:rPr lang="zh-CN" altLang="en-US" b="1" smtClean="0"/>
              <a:t>集</a:t>
            </a:r>
            <a:endParaRPr lang="en-US" altLang="zh-CN" b="1" smtClean="0"/>
          </a:p>
          <a:p>
            <a:pPr marL="342900" indent="-342900">
              <a:buFont typeface="Arial" panose="020B0604020202020204" pitchFamily="34" charset="0"/>
              <a:buChar char="•"/>
              <a:defRPr/>
            </a:pPr>
            <a:r>
              <a:rPr lang="en-US" altLang="zh-CN"/>
              <a:t>BRATS2015</a:t>
            </a:r>
            <a:r>
              <a:rPr lang="zh-CN" altLang="en-US"/>
              <a:t>数据</a:t>
            </a:r>
            <a:r>
              <a:rPr lang="zh-CN" altLang="en-US" smtClean="0"/>
              <a:t>集</a:t>
            </a:r>
            <a:endParaRPr lang="en-US" altLang="zh-CN" smtClean="0"/>
          </a:p>
          <a:p>
            <a:pPr marL="342900" indent="-342900">
              <a:buFont typeface="Arial" panose="020B0604020202020204" pitchFamily="34" charset="0"/>
              <a:buChar char="•"/>
              <a:defRPr/>
            </a:pPr>
            <a:r>
              <a:rPr lang="en-US" altLang="zh-CN"/>
              <a:t>Kaggle Chest X-ray</a:t>
            </a:r>
            <a:r>
              <a:rPr lang="zh-CN" altLang="en-US"/>
              <a:t>数据</a:t>
            </a:r>
            <a:r>
              <a:rPr lang="zh-CN" altLang="en-US" smtClean="0"/>
              <a:t>集</a:t>
            </a:r>
            <a:endParaRPr lang="en-US" altLang="zh-CN" smtClean="0"/>
          </a:p>
          <a:p>
            <a:pPr marL="342900" indent="-342900">
              <a:buFont typeface="Arial" panose="020B0604020202020204" pitchFamily="34" charset="0"/>
              <a:buChar char="•"/>
              <a:defRPr/>
            </a:pPr>
            <a:r>
              <a:rPr lang="en-US" altLang="zh-CN"/>
              <a:t>Kaggle Lung CT</a:t>
            </a:r>
            <a:r>
              <a:rPr lang="zh-CN" altLang="en-US"/>
              <a:t>数据</a:t>
            </a:r>
            <a:r>
              <a:rPr lang="zh-CN" altLang="en-US" smtClean="0"/>
              <a:t>集</a:t>
            </a:r>
            <a:endParaRPr lang="en-US" altLang="zh-CN" smtClean="0"/>
          </a:p>
          <a:p>
            <a:pPr marL="342900" indent="-342900">
              <a:buFont typeface="Arial" panose="020B0604020202020204" pitchFamily="34" charset="0"/>
              <a:buChar char="•"/>
              <a:defRPr/>
            </a:pPr>
            <a:r>
              <a:rPr lang="en-US" altLang="zh-CN"/>
              <a:t>DRIVE</a:t>
            </a:r>
            <a:r>
              <a:rPr lang="zh-CN" altLang="en-US"/>
              <a:t>视网膜图像数据</a:t>
            </a:r>
            <a:r>
              <a:rPr lang="zh-CN" altLang="en-US" smtClean="0"/>
              <a:t>集</a:t>
            </a:r>
            <a:endParaRPr lang="en-US" altLang="zh-CN" smtClean="0"/>
          </a:p>
          <a:p>
            <a:pPr marL="342900" indent="-342900">
              <a:buFont typeface="Arial" panose="020B0604020202020204" pitchFamily="34" charset="0"/>
              <a:buChar char="•"/>
              <a:defRPr/>
            </a:pPr>
            <a:r>
              <a:rPr lang="en-US" altLang="zh-CN"/>
              <a:t>FIRE</a:t>
            </a:r>
            <a:r>
              <a:rPr lang="zh-CN" altLang="en-US"/>
              <a:t>视网膜图像数据</a:t>
            </a:r>
            <a:r>
              <a:rPr lang="zh-CN" altLang="en-US" smtClean="0"/>
              <a:t>集</a:t>
            </a:r>
            <a:endParaRPr lang="en-US" altLang="zh-CN" smtClean="0"/>
          </a:p>
          <a:p>
            <a:pPr marL="342900" indent="-342900">
              <a:buFont typeface="Arial" panose="020B0604020202020204" pitchFamily="34" charset="0"/>
              <a:buChar char="•"/>
              <a:defRPr/>
            </a:pPr>
            <a:r>
              <a:rPr lang="zh-CN" altLang="en-US"/>
              <a:t>天池全球数据智能大赛</a:t>
            </a:r>
            <a:r>
              <a:rPr lang="en-US" altLang="zh-CN"/>
              <a:t>(2019)</a:t>
            </a:r>
            <a:r>
              <a:rPr lang="zh-CN" altLang="en-US"/>
              <a:t>数据集（</a:t>
            </a:r>
            <a:r>
              <a:rPr lang="en-US" altLang="zh-CN"/>
              <a:t>TC Lung CT</a:t>
            </a:r>
            <a:r>
              <a:rPr lang="zh-CN" altLang="en-US"/>
              <a:t>）</a:t>
            </a:r>
          </a:p>
          <a:p>
            <a:pPr>
              <a:defRPr/>
            </a:pPr>
            <a:endParaRPr lang="zh-CN" altLang="en-US" b="1"/>
          </a:p>
          <a:p>
            <a:pPr>
              <a:defRPr/>
            </a:pPr>
            <a:endParaRPr lang="en-US" altLang="zh-CN" b="1"/>
          </a:p>
          <a:p>
            <a:pPr>
              <a:defRPr/>
            </a:pPr>
            <a:endParaRPr lang="en-US" altLang="zh-CN" b="1" smtClean="0"/>
          </a:p>
          <a:p>
            <a:pPr>
              <a:defRPr/>
            </a:pPr>
            <a:r>
              <a:rPr lang="zh-CN" altLang="en-US" b="1" smtClean="0"/>
              <a:t> </a:t>
            </a:r>
            <a:endParaRPr lang="zh-CN" altLang="en-US" b="1"/>
          </a:p>
        </p:txBody>
      </p:sp>
      <p:pic>
        <p:nvPicPr>
          <p:cNvPr id="3" name="图片 2"/>
          <p:cNvPicPr>
            <a:picLocks noChangeAspect="1"/>
          </p:cNvPicPr>
          <p:nvPr/>
        </p:nvPicPr>
        <p:blipFill>
          <a:blip r:embed="rId4"/>
          <a:stretch>
            <a:fillRect/>
          </a:stretch>
        </p:blipFill>
        <p:spPr>
          <a:xfrm>
            <a:off x="1878283" y="3528442"/>
            <a:ext cx="5832649" cy="3311652"/>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26</a:t>
            </a:fld>
            <a:endParaRPr lang="zh-CN" altLang="en-US"/>
          </a:p>
        </p:txBody>
      </p:sp>
    </p:spTree>
    <p:extLst>
      <p:ext uri="{BB962C8B-B14F-4D97-AF65-F5344CB8AC3E}">
        <p14:creationId xmlns:p14="http://schemas.microsoft.com/office/powerpoint/2010/main" val="19999772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47090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4.2 </a:t>
            </a:r>
            <a:r>
              <a:rPr lang="zh-CN" altLang="en-US" b="1"/>
              <a:t>实</a:t>
            </a:r>
            <a:r>
              <a:rPr lang="zh-CN" altLang="en-US" b="1" smtClean="0"/>
              <a:t>验设置</a:t>
            </a:r>
            <a:endParaRPr lang="en-US" altLang="zh-CN" b="1"/>
          </a:p>
          <a:p>
            <a:pPr marL="342900" indent="-342900">
              <a:buFont typeface="Arial" panose="020B0604020202020204" pitchFamily="34" charset="0"/>
              <a:buChar char="•"/>
              <a:defRPr/>
            </a:pPr>
            <a:r>
              <a:rPr lang="en-US" altLang="zh-CN" b="1" smtClean="0"/>
              <a:t>NVIDIA </a:t>
            </a:r>
            <a:r>
              <a:rPr lang="en-US" altLang="zh-CN" b="1"/>
              <a:t>Tesla V100 GPU</a:t>
            </a:r>
            <a:r>
              <a:rPr lang="zh-CN" altLang="en-US" b="1"/>
              <a:t>集</a:t>
            </a:r>
            <a:r>
              <a:rPr lang="zh-CN" altLang="en-US" b="1" smtClean="0"/>
              <a:t>群</a:t>
            </a:r>
            <a:endParaRPr lang="en-US" altLang="zh-CN" b="1" smtClean="0"/>
          </a:p>
          <a:p>
            <a:pPr marL="342900" indent="-342900">
              <a:buFont typeface="Arial" panose="020B0604020202020204" pitchFamily="34" charset="0"/>
              <a:buChar char="•"/>
              <a:defRPr/>
            </a:pPr>
            <a:r>
              <a:rPr lang="en-US" altLang="zh-CN" b="1" smtClean="0"/>
              <a:t>Python3.6+CUDA8.0+TensorFlow1.13.29</a:t>
            </a:r>
          </a:p>
          <a:p>
            <a:pPr marL="342900" indent="-342900">
              <a:buFont typeface="Arial" panose="020B0604020202020204" pitchFamily="34" charset="0"/>
              <a:buChar char="•"/>
              <a:defRPr/>
            </a:pPr>
            <a:r>
              <a:rPr lang="zh-CN" altLang="en-US" b="1" smtClean="0"/>
              <a:t>医学 影像处理专业工具包</a:t>
            </a:r>
            <a:r>
              <a:rPr lang="en-US" altLang="zh-CN" b="1" smtClean="0"/>
              <a:t>SimpleITK10+</a:t>
            </a:r>
            <a:r>
              <a:rPr lang="zh-CN" altLang="en-US" b="1" smtClean="0"/>
              <a:t>矩</a:t>
            </a:r>
            <a:r>
              <a:rPr lang="zh-CN" altLang="en-US" b="1"/>
              <a:t>阵运算工具包</a:t>
            </a:r>
            <a:r>
              <a:rPr lang="en-US" altLang="zh-CN" b="1" smtClean="0"/>
              <a:t>numpy11</a:t>
            </a:r>
          </a:p>
          <a:p>
            <a:pPr marL="342900" indent="-342900">
              <a:buFont typeface="Arial" panose="020B0604020202020204" pitchFamily="34" charset="0"/>
              <a:buChar char="•"/>
              <a:defRPr/>
            </a:pPr>
            <a:r>
              <a:rPr lang="zh-CN" altLang="en-US" b="1" smtClean="0"/>
              <a:t>超</a:t>
            </a:r>
            <a:r>
              <a:rPr lang="zh-CN" altLang="en-US" b="1"/>
              <a:t>过</a:t>
            </a:r>
            <a:r>
              <a:rPr lang="en-US" altLang="zh-CN" b="1"/>
              <a:t>200</a:t>
            </a:r>
            <a:r>
              <a:rPr lang="zh-CN" altLang="en-US" b="1"/>
              <a:t>个</a:t>
            </a:r>
            <a:r>
              <a:rPr lang="en-US" altLang="zh-CN" b="1" smtClean="0"/>
              <a:t>epoch</a:t>
            </a:r>
            <a:r>
              <a:rPr lang="zh-CN" altLang="en-US" b="1" smtClean="0"/>
              <a:t>的</a:t>
            </a:r>
            <a:r>
              <a:rPr lang="zh-CN" altLang="en-US" b="1"/>
              <a:t>充</a:t>
            </a:r>
            <a:r>
              <a:rPr lang="zh-CN" altLang="en-US" b="1" smtClean="0"/>
              <a:t>分迭代并</a:t>
            </a:r>
            <a:r>
              <a:rPr lang="zh-CN" altLang="en-US" b="1"/>
              <a:t>取得收</a:t>
            </a:r>
            <a:r>
              <a:rPr lang="zh-CN" altLang="en-US" b="1" smtClean="0"/>
              <a:t>敛</a:t>
            </a:r>
            <a:endParaRPr lang="en-US" altLang="zh-CN" b="1" smtClean="0"/>
          </a:p>
          <a:p>
            <a:pPr marL="342900" indent="-342900">
              <a:buFont typeface="Arial" panose="020B0604020202020204" pitchFamily="34" charset="0"/>
              <a:buChar char="•"/>
              <a:defRPr/>
            </a:pPr>
            <a:r>
              <a:rPr lang="zh-CN" altLang="en-US" b="1" smtClean="0"/>
              <a:t>学</a:t>
            </a:r>
            <a:r>
              <a:rPr lang="zh-CN" altLang="en-US" b="1"/>
              <a:t>习率为</a:t>
            </a:r>
            <a:r>
              <a:rPr lang="en-US" altLang="zh-CN" b="1" smtClean="0"/>
              <a:t>1e-5</a:t>
            </a:r>
            <a:r>
              <a:rPr lang="zh-CN" altLang="en-US" b="1" smtClean="0"/>
              <a:t>、无</a:t>
            </a:r>
            <a:r>
              <a:rPr lang="zh-CN" altLang="en-US" b="1"/>
              <a:t>权重衰</a:t>
            </a:r>
            <a:r>
              <a:rPr lang="zh-CN" altLang="en-US" b="1" smtClean="0"/>
              <a:t>减、使</a:t>
            </a:r>
            <a:r>
              <a:rPr lang="zh-CN" altLang="en-US" b="1"/>
              <a:t>用</a:t>
            </a:r>
            <a:r>
              <a:rPr lang="en-US" altLang="zh-CN" b="1"/>
              <a:t>beta1</a:t>
            </a:r>
            <a:r>
              <a:rPr lang="zh-CN" altLang="en-US" b="1"/>
              <a:t>为</a:t>
            </a:r>
            <a:r>
              <a:rPr lang="en-US" altLang="zh-CN" b="1"/>
              <a:t>0.5</a:t>
            </a:r>
            <a:r>
              <a:rPr lang="zh-CN" altLang="en-US" b="1"/>
              <a:t>的</a:t>
            </a:r>
            <a:r>
              <a:rPr lang="en-US" altLang="zh-CN" b="1"/>
              <a:t>Adam</a:t>
            </a:r>
            <a:r>
              <a:rPr lang="zh-CN" altLang="en-US" b="1"/>
              <a:t>优化器 </a:t>
            </a:r>
            <a:endParaRPr lang="en-US" altLang="zh-CN" b="1" smtClean="0"/>
          </a:p>
          <a:p>
            <a:pPr marL="342900" indent="-342900">
              <a:buFont typeface="Arial" panose="020B0604020202020204" pitchFamily="34" charset="0"/>
              <a:buChar char="•"/>
              <a:defRPr/>
            </a:pPr>
            <a:r>
              <a:rPr lang="en-US" altLang="zh-CN" b="1" smtClean="0"/>
              <a:t>Batch Size=4</a:t>
            </a:r>
            <a:r>
              <a:rPr lang="zh-CN" altLang="en-US" b="1" smtClean="0"/>
              <a:t>（多</a:t>
            </a:r>
            <a:r>
              <a:rPr lang="zh-CN" altLang="en-US" b="1"/>
              <a:t>卡同步并</a:t>
            </a:r>
            <a:r>
              <a:rPr lang="zh-CN" altLang="en-US" b="1" smtClean="0"/>
              <a:t>行，</a:t>
            </a:r>
            <a:r>
              <a:rPr lang="zh-CN" altLang="en-US" b="1"/>
              <a:t>每张</a:t>
            </a:r>
            <a:r>
              <a:rPr lang="en-US" altLang="zh-CN" b="1" smtClean="0"/>
              <a:t>GPU</a:t>
            </a:r>
            <a:r>
              <a:rPr lang="zh-CN" altLang="en-US" b="1" smtClean="0"/>
              <a:t>处</a:t>
            </a:r>
            <a:r>
              <a:rPr lang="zh-CN" altLang="en-US" b="1"/>
              <a:t>理一 张</a:t>
            </a:r>
            <a:r>
              <a:rPr lang="zh-CN" altLang="en-US" b="1" smtClean="0"/>
              <a:t>图）</a:t>
            </a:r>
            <a:endParaRPr lang="en-US" altLang="zh-CN" b="1" smtClean="0"/>
          </a:p>
          <a:p>
            <a:pPr marL="342900" indent="-342900">
              <a:buFont typeface="Arial" panose="020B0604020202020204" pitchFamily="34" charset="0"/>
              <a:buChar char="•"/>
              <a:defRPr/>
            </a:pPr>
            <a:r>
              <a:rPr lang="zh-CN" altLang="en-US" b="1" smtClean="0"/>
              <a:t>评</a:t>
            </a:r>
            <a:r>
              <a:rPr lang="zh-CN" altLang="en-US" b="1"/>
              <a:t>估结</a:t>
            </a:r>
            <a:r>
              <a:rPr lang="zh-CN" altLang="en-US" b="1" smtClean="0"/>
              <a:t>果为</a:t>
            </a:r>
            <a:r>
              <a:rPr lang="en-US" altLang="zh-CN" b="1"/>
              <a:t>2D</a:t>
            </a:r>
            <a:r>
              <a:rPr lang="zh-CN" altLang="en-US" b="1" smtClean="0"/>
              <a:t>图上</a:t>
            </a:r>
            <a:r>
              <a:rPr lang="zh-CN" altLang="en-US" b="1"/>
              <a:t>所有模</a:t>
            </a:r>
            <a:r>
              <a:rPr lang="zh-CN" altLang="en-US" b="1" smtClean="0"/>
              <a:t>态均</a:t>
            </a:r>
            <a:r>
              <a:rPr lang="zh-CN" altLang="en-US" b="1"/>
              <a:t>值</a:t>
            </a:r>
            <a:r>
              <a:rPr lang="zh-CN" altLang="en-US" b="1" smtClean="0"/>
              <a:t>，</a:t>
            </a:r>
            <a:r>
              <a:rPr lang="en-US" altLang="zh-CN" b="1" smtClean="0"/>
              <a:t>4</a:t>
            </a:r>
            <a:r>
              <a:rPr lang="zh-CN" altLang="en-US" b="1" smtClean="0"/>
              <a:t>次训</a:t>
            </a:r>
            <a:r>
              <a:rPr lang="zh-CN" altLang="en-US" b="1"/>
              <a:t>练保</a:t>
            </a:r>
            <a:r>
              <a:rPr lang="zh-CN" altLang="en-US" b="1" smtClean="0"/>
              <a:t>留最</a:t>
            </a:r>
            <a:r>
              <a:rPr lang="zh-CN" altLang="en-US" b="1"/>
              <a:t>佳结</a:t>
            </a:r>
            <a:r>
              <a:rPr lang="zh-CN" altLang="en-US" b="1" smtClean="0"/>
              <a:t>果</a:t>
            </a:r>
            <a:endParaRPr lang="en-US" altLang="zh-CN" b="1" smtClean="0"/>
          </a:p>
          <a:p>
            <a:pPr marL="342900" indent="-342900">
              <a:buFont typeface="Arial" panose="020B0604020202020204" pitchFamily="34" charset="0"/>
              <a:buChar char="•"/>
              <a:defRPr/>
            </a:pPr>
            <a:r>
              <a:rPr lang="zh-CN" altLang="en-US" b="1"/>
              <a:t>转换训练时，考虑到输入输出的相似性， 模型卷积层初始化采用均值模糊卷</a:t>
            </a:r>
            <a:r>
              <a:rPr lang="zh-CN" altLang="en-US" b="1" smtClean="0"/>
              <a:t>积</a:t>
            </a:r>
            <a:endParaRPr lang="en-US" altLang="zh-CN" b="1"/>
          </a:p>
          <a:p>
            <a:pPr marL="342900" indent="-342900">
              <a:buFont typeface="Arial" panose="020B0604020202020204" pitchFamily="34" charset="0"/>
              <a:buChar char="•"/>
              <a:defRPr/>
            </a:pPr>
            <a:r>
              <a:rPr lang="zh-CN" altLang="en-US" b="1" smtClean="0"/>
              <a:t>上采样方式为：步</a:t>
            </a:r>
            <a:r>
              <a:rPr lang="zh-CN" altLang="en-US" b="1"/>
              <a:t>长为</a:t>
            </a:r>
            <a:r>
              <a:rPr lang="en-US" altLang="zh-CN" b="1"/>
              <a:t>2</a:t>
            </a:r>
            <a:r>
              <a:rPr lang="zh-CN" altLang="en-US" b="1"/>
              <a:t>的</a:t>
            </a:r>
            <a:r>
              <a:rPr lang="zh-CN" altLang="en-US" b="1" smtClean="0"/>
              <a:t>反</a:t>
            </a:r>
            <a:r>
              <a:rPr lang="zh-CN" altLang="en-US" b="1"/>
              <a:t>卷</a:t>
            </a:r>
            <a:r>
              <a:rPr lang="zh-CN" altLang="en-US" b="1" smtClean="0"/>
              <a:t>积 与 （步长</a:t>
            </a:r>
            <a:r>
              <a:rPr lang="zh-CN" altLang="en-US" b="1"/>
              <a:t>为</a:t>
            </a:r>
            <a:r>
              <a:rPr lang="en-US" altLang="zh-CN" b="1"/>
              <a:t>2</a:t>
            </a:r>
            <a:r>
              <a:rPr lang="zh-CN" altLang="en-US" b="1"/>
              <a:t>的最近邻插值上采</a:t>
            </a:r>
            <a:r>
              <a:rPr lang="zh-CN" altLang="en-US" b="1" smtClean="0"/>
              <a:t>样</a:t>
            </a:r>
            <a:r>
              <a:rPr lang="en-US" altLang="zh-CN" b="1" smtClean="0"/>
              <a:t>+</a:t>
            </a:r>
            <a:r>
              <a:rPr lang="zh-CN" altLang="en-US" b="1" smtClean="0"/>
              <a:t>单</a:t>
            </a:r>
            <a:r>
              <a:rPr lang="zh-CN" altLang="en-US" b="1"/>
              <a:t>层卷</a:t>
            </a:r>
            <a:r>
              <a:rPr lang="zh-CN" altLang="en-US" b="1" smtClean="0"/>
              <a:t>积）堆叠</a:t>
            </a:r>
            <a:endParaRPr lang="en-US" altLang="zh-CN" b="1" smtClean="0"/>
          </a:p>
          <a:p>
            <a:pPr>
              <a:defRPr/>
            </a:pPr>
            <a:endParaRPr lang="en-US" altLang="zh-CN" b="1"/>
          </a:p>
          <a:p>
            <a:pPr>
              <a:defRPr/>
            </a:pPr>
            <a:endParaRPr lang="en-US" altLang="zh-CN" b="1" smtClean="0"/>
          </a:p>
          <a:p>
            <a:pPr>
              <a:defRPr/>
            </a:pPr>
            <a:r>
              <a:rPr lang="zh-CN" altLang="en-US" b="1" smtClean="0"/>
              <a:t> </a:t>
            </a:r>
            <a:endParaRPr lang="zh-CN" altLang="en-US" b="1"/>
          </a:p>
        </p:txBody>
      </p:sp>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27</a:t>
            </a:fld>
            <a:endParaRPr lang="zh-CN" altLang="en-US"/>
          </a:p>
        </p:txBody>
      </p:sp>
    </p:spTree>
    <p:extLst>
      <p:ext uri="{BB962C8B-B14F-4D97-AF65-F5344CB8AC3E}">
        <p14:creationId xmlns:p14="http://schemas.microsoft.com/office/powerpoint/2010/main" val="32346599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4.3 </a:t>
            </a:r>
            <a:r>
              <a:rPr lang="zh-CN" altLang="en-US" b="1"/>
              <a:t>多模态医学影像合成方法的消融实验</a:t>
            </a:r>
            <a:endParaRPr lang="en-US" altLang="zh-CN" b="1" smtClean="0"/>
          </a:p>
          <a:p>
            <a:pPr>
              <a:defRPr/>
            </a:pPr>
            <a:r>
              <a:rPr lang="zh-CN" altLang="en-US" b="1" smtClean="0"/>
              <a:t> </a:t>
            </a:r>
            <a:endParaRPr lang="zh-CN" altLang="en-US" b="1"/>
          </a:p>
        </p:txBody>
      </p:sp>
      <p:pic>
        <p:nvPicPr>
          <p:cNvPr id="2" name="图片 1"/>
          <p:cNvPicPr>
            <a:picLocks noChangeAspect="1"/>
          </p:cNvPicPr>
          <p:nvPr/>
        </p:nvPicPr>
        <p:blipFill>
          <a:blip r:embed="rId4"/>
          <a:stretch>
            <a:fillRect/>
          </a:stretch>
        </p:blipFill>
        <p:spPr>
          <a:xfrm>
            <a:off x="468475" y="1882569"/>
            <a:ext cx="8617393" cy="3518081"/>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28</a:t>
            </a:fld>
            <a:endParaRPr lang="zh-CN" altLang="en-US"/>
          </a:p>
        </p:txBody>
      </p:sp>
    </p:spTree>
    <p:extLst>
      <p:ext uri="{BB962C8B-B14F-4D97-AF65-F5344CB8AC3E}">
        <p14:creationId xmlns:p14="http://schemas.microsoft.com/office/powerpoint/2010/main" val="16379759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4.3 </a:t>
            </a:r>
            <a:r>
              <a:rPr lang="zh-CN" altLang="en-US" b="1"/>
              <a:t>多模态医学影像合成方法的消融实验</a:t>
            </a:r>
            <a:endParaRPr lang="en-US" altLang="zh-CN" b="1" smtClean="0"/>
          </a:p>
          <a:p>
            <a:pPr>
              <a:defRPr/>
            </a:pPr>
            <a:r>
              <a:rPr lang="zh-CN" altLang="en-US" b="1" smtClean="0"/>
              <a:t> </a:t>
            </a:r>
            <a:endParaRPr lang="zh-CN" altLang="en-US" b="1"/>
          </a:p>
        </p:txBody>
      </p:sp>
      <p:pic>
        <p:nvPicPr>
          <p:cNvPr id="3" name="图片 2"/>
          <p:cNvPicPr>
            <a:picLocks noChangeAspect="1"/>
          </p:cNvPicPr>
          <p:nvPr/>
        </p:nvPicPr>
        <p:blipFill>
          <a:blip r:embed="rId4"/>
          <a:stretch>
            <a:fillRect/>
          </a:stretch>
        </p:blipFill>
        <p:spPr>
          <a:xfrm>
            <a:off x="1272208" y="1584226"/>
            <a:ext cx="7200900" cy="5089357"/>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29</a:t>
            </a:fld>
            <a:endParaRPr lang="zh-CN" altLang="en-US"/>
          </a:p>
        </p:txBody>
      </p:sp>
    </p:spTree>
    <p:extLst>
      <p:ext uri="{BB962C8B-B14F-4D97-AF65-F5344CB8AC3E}">
        <p14:creationId xmlns:p14="http://schemas.microsoft.com/office/powerpoint/2010/main" val="415872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smtClean="0"/>
              <a:t>汇报目录</a:t>
            </a:r>
            <a:endParaRPr lang="en-US" altLang="en-US" b="1"/>
          </a:p>
        </p:txBody>
      </p:sp>
      <p:sp>
        <p:nvSpPr>
          <p:cNvPr id="6" name="文本框 2"/>
          <p:cNvSpPr txBox="1">
            <a:spLocks noChangeArrowheads="1"/>
          </p:cNvSpPr>
          <p:nvPr/>
        </p:nvSpPr>
        <p:spPr bwMode="auto">
          <a:xfrm>
            <a:off x="649288" y="941388"/>
            <a:ext cx="8255768"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AutoNum type="arabicPeriod"/>
              <a:defRPr/>
            </a:pPr>
            <a:r>
              <a:rPr lang="zh-CN" altLang="en-US" b="1" smtClean="0"/>
              <a:t>绪论</a:t>
            </a:r>
            <a:endParaRPr lang="en-US" altLang="zh-CN" b="1" smtClean="0"/>
          </a:p>
          <a:p>
            <a:pPr marL="457200" indent="-457200">
              <a:buAutoNum type="arabicPeriod"/>
              <a:defRPr/>
            </a:pPr>
            <a:endParaRPr lang="en-US" altLang="zh-CN" b="1" smtClean="0"/>
          </a:p>
          <a:p>
            <a:pPr marL="457200" indent="-457200">
              <a:buAutoNum type="arabicPeriod"/>
              <a:defRPr/>
            </a:pPr>
            <a:r>
              <a:rPr lang="zh-CN" altLang="en-US" b="1"/>
              <a:t>医学影像结构特征图的提取和生</a:t>
            </a:r>
            <a:r>
              <a:rPr lang="zh-CN" altLang="en-US" b="1" smtClean="0"/>
              <a:t>成方法</a:t>
            </a:r>
            <a:endParaRPr lang="en-US" altLang="zh-CN" b="1" smtClean="0"/>
          </a:p>
          <a:p>
            <a:pPr marL="457200" indent="-457200">
              <a:buAutoNum type="arabicPeriod"/>
              <a:defRPr/>
            </a:pPr>
            <a:endParaRPr lang="en-US" altLang="zh-CN" b="1" smtClean="0"/>
          </a:p>
          <a:p>
            <a:pPr marL="457200" indent="-457200">
              <a:buAutoNum type="arabicPeriod"/>
              <a:defRPr/>
            </a:pPr>
            <a:r>
              <a:rPr lang="zh-CN" altLang="en-US" b="1"/>
              <a:t>基于结构特征图的多模态医学影像合成方</a:t>
            </a:r>
            <a:r>
              <a:rPr lang="zh-CN" altLang="en-US" b="1" smtClean="0"/>
              <a:t>法</a:t>
            </a:r>
            <a:endParaRPr lang="en-US" altLang="zh-CN" b="1" smtClean="0"/>
          </a:p>
          <a:p>
            <a:pPr marL="457200" indent="-457200">
              <a:buAutoNum type="arabicPeriod"/>
              <a:defRPr/>
            </a:pPr>
            <a:endParaRPr lang="en-US" altLang="zh-CN" b="1" smtClean="0"/>
          </a:p>
          <a:p>
            <a:pPr marL="457200" indent="-457200">
              <a:buAutoNum type="arabicPeriod"/>
              <a:defRPr/>
            </a:pPr>
            <a:r>
              <a:rPr lang="zh-CN" altLang="en-US" b="1"/>
              <a:t>合成医学影像的性能评估 </a:t>
            </a:r>
            <a:endParaRPr lang="en-US" altLang="zh-CN" b="1" smtClean="0"/>
          </a:p>
          <a:p>
            <a:pPr marL="457200" indent="-457200">
              <a:buAutoNum type="arabicPeriod"/>
              <a:defRPr/>
            </a:pPr>
            <a:endParaRPr lang="en-US" altLang="zh-CN" b="1" smtClean="0"/>
          </a:p>
          <a:p>
            <a:pPr marL="457200" indent="-457200">
              <a:buAutoNum type="arabicPeriod"/>
              <a:defRPr/>
            </a:pPr>
            <a:r>
              <a:rPr lang="zh-CN" altLang="en-US" b="1"/>
              <a:t>结语</a:t>
            </a:r>
            <a:endParaRPr lang="en-US" altLang="zh-CN" b="1" smtClean="0"/>
          </a:p>
        </p:txBody>
      </p:sp>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3</a:t>
            </a:fld>
            <a:endParaRPr lang="zh-CN" altLang="en-US"/>
          </a:p>
        </p:txBody>
      </p:sp>
    </p:spTree>
    <p:extLst>
      <p:ext uri="{BB962C8B-B14F-4D97-AF65-F5344CB8AC3E}">
        <p14:creationId xmlns:p14="http://schemas.microsoft.com/office/powerpoint/2010/main" val="3402026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4.3 </a:t>
            </a:r>
            <a:r>
              <a:rPr lang="zh-CN" altLang="en-US" b="1"/>
              <a:t>多模态医学影像合成方法的消融实验</a:t>
            </a:r>
            <a:endParaRPr lang="en-US" altLang="zh-CN" b="1" smtClean="0"/>
          </a:p>
          <a:p>
            <a:pPr>
              <a:defRPr/>
            </a:pPr>
            <a:r>
              <a:rPr lang="zh-CN" altLang="en-US" b="1" smtClean="0"/>
              <a:t> </a:t>
            </a:r>
            <a:endParaRPr lang="zh-CN" altLang="en-US" b="1"/>
          </a:p>
        </p:txBody>
      </p:sp>
      <p:pic>
        <p:nvPicPr>
          <p:cNvPr id="5" name="图片 4"/>
          <p:cNvPicPr>
            <a:picLocks noChangeAspect="1"/>
          </p:cNvPicPr>
          <p:nvPr/>
        </p:nvPicPr>
        <p:blipFill>
          <a:blip r:embed="rId4"/>
          <a:stretch>
            <a:fillRect/>
          </a:stretch>
        </p:blipFill>
        <p:spPr>
          <a:xfrm>
            <a:off x="552128" y="1971373"/>
            <a:ext cx="8496944" cy="3717309"/>
          </a:xfrm>
          <a:prstGeom prst="rect">
            <a:avLst/>
          </a:prstGeom>
        </p:spPr>
      </p:pic>
      <p:sp>
        <p:nvSpPr>
          <p:cNvPr id="7" name="灯片编号占位符 6"/>
          <p:cNvSpPr>
            <a:spLocks noGrp="1"/>
          </p:cNvSpPr>
          <p:nvPr>
            <p:ph type="sldNum" sz="quarter" idx="12"/>
          </p:nvPr>
        </p:nvSpPr>
        <p:spPr/>
        <p:txBody>
          <a:bodyPr/>
          <a:lstStyle/>
          <a:p>
            <a:pPr>
              <a:defRPr/>
            </a:pPr>
            <a:fld id="{B25B406A-5FEB-48E8-A5AF-1D0E27E520EB}" type="slidenum">
              <a:rPr lang="zh-CN" altLang="en-US" smtClean="0"/>
              <a:pPr>
                <a:defRPr/>
              </a:pPr>
              <a:t>30</a:t>
            </a:fld>
            <a:endParaRPr lang="zh-CN" altLang="en-US"/>
          </a:p>
        </p:txBody>
      </p:sp>
    </p:spTree>
    <p:extLst>
      <p:ext uri="{BB962C8B-B14F-4D97-AF65-F5344CB8AC3E}">
        <p14:creationId xmlns:p14="http://schemas.microsoft.com/office/powerpoint/2010/main" val="35825472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4.4 </a:t>
            </a:r>
            <a:r>
              <a:rPr lang="zh-CN" altLang="en-US" b="1"/>
              <a:t>合成医学影像数据与真实医学影像数据的相似性评估</a:t>
            </a:r>
            <a:endParaRPr lang="en-US" altLang="zh-CN" b="1" smtClean="0"/>
          </a:p>
          <a:p>
            <a:pPr>
              <a:defRPr/>
            </a:pPr>
            <a:r>
              <a:rPr lang="zh-CN" altLang="en-US" b="1" smtClean="0"/>
              <a:t> </a:t>
            </a:r>
            <a:endParaRPr lang="zh-CN" altLang="en-US" b="1"/>
          </a:p>
        </p:txBody>
      </p:sp>
      <p:pic>
        <p:nvPicPr>
          <p:cNvPr id="2" name="图片 1"/>
          <p:cNvPicPr>
            <a:picLocks noChangeAspect="1"/>
          </p:cNvPicPr>
          <p:nvPr/>
        </p:nvPicPr>
        <p:blipFill rotWithShape="1">
          <a:blip r:embed="rId4"/>
          <a:srcRect b="85714"/>
          <a:stretch/>
        </p:blipFill>
        <p:spPr>
          <a:xfrm>
            <a:off x="43812" y="1512218"/>
            <a:ext cx="9408310" cy="360040"/>
          </a:xfrm>
          <a:prstGeom prst="rect">
            <a:avLst/>
          </a:prstGeom>
        </p:spPr>
      </p:pic>
      <p:pic>
        <p:nvPicPr>
          <p:cNvPr id="3" name="图片 2"/>
          <p:cNvPicPr>
            <a:picLocks noChangeAspect="1"/>
          </p:cNvPicPr>
          <p:nvPr/>
        </p:nvPicPr>
        <p:blipFill>
          <a:blip r:embed="rId5"/>
          <a:stretch>
            <a:fillRect/>
          </a:stretch>
        </p:blipFill>
        <p:spPr>
          <a:xfrm>
            <a:off x="1559496" y="3875208"/>
            <a:ext cx="6193432" cy="3037610"/>
          </a:xfrm>
          <a:prstGeom prst="rect">
            <a:avLst/>
          </a:prstGeom>
        </p:spPr>
      </p:pic>
      <p:pic>
        <p:nvPicPr>
          <p:cNvPr id="8" name="图片 7"/>
          <p:cNvPicPr>
            <a:picLocks noChangeAspect="1"/>
          </p:cNvPicPr>
          <p:nvPr/>
        </p:nvPicPr>
        <p:blipFill rotWithShape="1">
          <a:blip r:embed="rId4"/>
          <a:srcRect t="30242"/>
          <a:stretch/>
        </p:blipFill>
        <p:spPr>
          <a:xfrm>
            <a:off x="48072" y="1872258"/>
            <a:ext cx="9408310" cy="1758106"/>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31</a:t>
            </a:fld>
            <a:endParaRPr lang="zh-CN" altLang="en-US"/>
          </a:p>
        </p:txBody>
      </p:sp>
    </p:spTree>
    <p:extLst>
      <p:ext uri="{BB962C8B-B14F-4D97-AF65-F5344CB8AC3E}">
        <p14:creationId xmlns:p14="http://schemas.microsoft.com/office/powerpoint/2010/main" val="3182857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4.5 </a:t>
            </a:r>
            <a:r>
              <a:rPr lang="zh-CN" altLang="en-US" b="1"/>
              <a:t>合成医学影像的病灶有效性评估</a:t>
            </a:r>
            <a:endParaRPr lang="en-US" altLang="zh-CN" b="1" smtClean="0"/>
          </a:p>
          <a:p>
            <a:pPr>
              <a:defRPr/>
            </a:pPr>
            <a:r>
              <a:rPr lang="zh-CN" altLang="en-US" b="1" smtClean="0"/>
              <a:t> </a:t>
            </a:r>
            <a:endParaRPr lang="zh-CN" altLang="en-US" b="1"/>
          </a:p>
        </p:txBody>
      </p:sp>
      <p:pic>
        <p:nvPicPr>
          <p:cNvPr id="4" name="图片 3"/>
          <p:cNvPicPr>
            <a:picLocks noChangeAspect="1"/>
          </p:cNvPicPr>
          <p:nvPr/>
        </p:nvPicPr>
        <p:blipFill>
          <a:blip r:embed="rId4"/>
          <a:stretch>
            <a:fillRect/>
          </a:stretch>
        </p:blipFill>
        <p:spPr>
          <a:xfrm>
            <a:off x="2208312" y="5250796"/>
            <a:ext cx="5184576" cy="1706657"/>
          </a:xfrm>
          <a:prstGeom prst="rect">
            <a:avLst/>
          </a:prstGeom>
        </p:spPr>
      </p:pic>
      <p:pic>
        <p:nvPicPr>
          <p:cNvPr id="5" name="图片 4"/>
          <p:cNvPicPr>
            <a:picLocks noChangeAspect="1"/>
          </p:cNvPicPr>
          <p:nvPr/>
        </p:nvPicPr>
        <p:blipFill>
          <a:blip r:embed="rId5"/>
          <a:stretch>
            <a:fillRect/>
          </a:stretch>
        </p:blipFill>
        <p:spPr>
          <a:xfrm>
            <a:off x="2907890" y="1432016"/>
            <a:ext cx="3734220" cy="3464578"/>
          </a:xfrm>
          <a:prstGeom prst="rect">
            <a:avLst/>
          </a:prstGeom>
        </p:spPr>
      </p:pic>
      <p:sp>
        <p:nvSpPr>
          <p:cNvPr id="7" name="灯片编号占位符 6"/>
          <p:cNvSpPr>
            <a:spLocks noGrp="1"/>
          </p:cNvSpPr>
          <p:nvPr>
            <p:ph type="sldNum" sz="quarter" idx="12"/>
          </p:nvPr>
        </p:nvSpPr>
        <p:spPr/>
        <p:txBody>
          <a:bodyPr/>
          <a:lstStyle/>
          <a:p>
            <a:pPr>
              <a:defRPr/>
            </a:pPr>
            <a:fld id="{B25B406A-5FEB-48E8-A5AF-1D0E27E520EB}" type="slidenum">
              <a:rPr lang="zh-CN" altLang="en-US" smtClean="0"/>
              <a:pPr>
                <a:defRPr/>
              </a:pPr>
              <a:t>32</a:t>
            </a:fld>
            <a:endParaRPr lang="zh-CN" altLang="en-US"/>
          </a:p>
        </p:txBody>
      </p:sp>
    </p:spTree>
    <p:extLst>
      <p:ext uri="{BB962C8B-B14F-4D97-AF65-F5344CB8AC3E}">
        <p14:creationId xmlns:p14="http://schemas.microsoft.com/office/powerpoint/2010/main" val="37442132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4.6 </a:t>
            </a:r>
            <a:r>
              <a:rPr lang="zh-CN" altLang="en-US" b="1" smtClean="0"/>
              <a:t>合</a:t>
            </a:r>
            <a:r>
              <a:rPr lang="zh-CN" altLang="en-US" b="1"/>
              <a:t>成多模态医学影像的配准有效性评估</a:t>
            </a:r>
          </a:p>
        </p:txBody>
      </p:sp>
      <p:pic>
        <p:nvPicPr>
          <p:cNvPr id="2" name="图片 1"/>
          <p:cNvPicPr>
            <a:picLocks noChangeAspect="1"/>
          </p:cNvPicPr>
          <p:nvPr/>
        </p:nvPicPr>
        <p:blipFill>
          <a:blip r:embed="rId4"/>
          <a:stretch>
            <a:fillRect/>
          </a:stretch>
        </p:blipFill>
        <p:spPr>
          <a:xfrm>
            <a:off x="192089" y="1816796"/>
            <a:ext cx="9250362" cy="3943894"/>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33</a:t>
            </a:fld>
            <a:endParaRPr lang="zh-CN" altLang="en-US"/>
          </a:p>
        </p:txBody>
      </p:sp>
    </p:spTree>
    <p:extLst>
      <p:ext uri="{BB962C8B-B14F-4D97-AF65-F5344CB8AC3E}">
        <p14:creationId xmlns:p14="http://schemas.microsoft.com/office/powerpoint/2010/main" val="1330589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4.6 </a:t>
            </a:r>
            <a:r>
              <a:rPr lang="zh-CN" altLang="en-US" b="1"/>
              <a:t>合成多模态医学影像的配准有效性评估</a:t>
            </a:r>
          </a:p>
        </p:txBody>
      </p:sp>
      <p:sp>
        <p:nvSpPr>
          <p:cNvPr id="5" name="灯片编号占位符 4"/>
          <p:cNvSpPr>
            <a:spLocks noGrp="1"/>
          </p:cNvSpPr>
          <p:nvPr>
            <p:ph type="sldNum" sz="quarter" idx="12"/>
          </p:nvPr>
        </p:nvSpPr>
        <p:spPr/>
        <p:txBody>
          <a:bodyPr/>
          <a:lstStyle/>
          <a:p>
            <a:pPr>
              <a:defRPr/>
            </a:pPr>
            <a:fld id="{B25B406A-5FEB-48E8-A5AF-1D0E27E520EB}" type="slidenum">
              <a:rPr lang="zh-CN" altLang="en-US" smtClean="0"/>
              <a:pPr>
                <a:defRPr/>
              </a:pPr>
              <a:t>34</a:t>
            </a:fld>
            <a:endParaRPr lang="zh-CN" altLang="en-US"/>
          </a:p>
        </p:txBody>
      </p:sp>
      <p:pic>
        <p:nvPicPr>
          <p:cNvPr id="2" name="图片 1"/>
          <p:cNvPicPr>
            <a:picLocks noChangeAspect="1"/>
          </p:cNvPicPr>
          <p:nvPr/>
        </p:nvPicPr>
        <p:blipFill>
          <a:blip r:embed="rId4"/>
          <a:stretch>
            <a:fillRect/>
          </a:stretch>
        </p:blipFill>
        <p:spPr>
          <a:xfrm>
            <a:off x="866871" y="1364537"/>
            <a:ext cx="7809976" cy="5501400"/>
          </a:xfrm>
          <a:prstGeom prst="rect">
            <a:avLst/>
          </a:prstGeom>
        </p:spPr>
      </p:pic>
    </p:spTree>
    <p:extLst>
      <p:ext uri="{BB962C8B-B14F-4D97-AF65-F5344CB8AC3E}">
        <p14:creationId xmlns:p14="http://schemas.microsoft.com/office/powerpoint/2010/main" val="19624216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4.7 </a:t>
            </a:r>
            <a:r>
              <a:rPr lang="zh-CN" altLang="en-US" b="1"/>
              <a:t>合成医学影像在智能医学影像病灶处理任务中的可用性评估</a:t>
            </a:r>
          </a:p>
        </p:txBody>
      </p:sp>
      <p:pic>
        <p:nvPicPr>
          <p:cNvPr id="2" name="图片 1"/>
          <p:cNvPicPr>
            <a:picLocks noChangeAspect="1"/>
          </p:cNvPicPr>
          <p:nvPr/>
        </p:nvPicPr>
        <p:blipFill>
          <a:blip r:embed="rId4"/>
          <a:stretch>
            <a:fillRect/>
          </a:stretch>
        </p:blipFill>
        <p:spPr>
          <a:xfrm>
            <a:off x="2640360" y="1313283"/>
            <a:ext cx="4320480" cy="5618652"/>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35</a:t>
            </a:fld>
            <a:endParaRPr lang="zh-CN" altLang="en-US"/>
          </a:p>
        </p:txBody>
      </p:sp>
    </p:spTree>
    <p:extLst>
      <p:ext uri="{BB962C8B-B14F-4D97-AF65-F5344CB8AC3E}">
        <p14:creationId xmlns:p14="http://schemas.microsoft.com/office/powerpoint/2010/main" val="27465926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合成影像的视觉评估</a:t>
            </a:r>
          </a:p>
        </p:txBody>
      </p:sp>
      <p:pic>
        <p:nvPicPr>
          <p:cNvPr id="4" name="图片 3"/>
          <p:cNvPicPr>
            <a:picLocks noChangeAspect="1"/>
          </p:cNvPicPr>
          <p:nvPr/>
        </p:nvPicPr>
        <p:blipFill>
          <a:blip r:embed="rId4"/>
          <a:stretch>
            <a:fillRect/>
          </a:stretch>
        </p:blipFill>
        <p:spPr>
          <a:xfrm>
            <a:off x="378730" y="1820285"/>
            <a:ext cx="8958374" cy="4876509"/>
          </a:xfrm>
          <a:prstGeom prst="rect">
            <a:avLst/>
          </a:prstGeom>
        </p:spPr>
      </p:pic>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36</a:t>
            </a:fld>
            <a:endParaRPr lang="zh-CN" altLang="en-US"/>
          </a:p>
        </p:txBody>
      </p:sp>
    </p:spTree>
    <p:extLst>
      <p:ext uri="{BB962C8B-B14F-4D97-AF65-F5344CB8AC3E}">
        <p14:creationId xmlns:p14="http://schemas.microsoft.com/office/powerpoint/2010/main" val="16944370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合成影像的视觉评估</a:t>
            </a:r>
          </a:p>
        </p:txBody>
      </p:sp>
      <p:pic>
        <p:nvPicPr>
          <p:cNvPr id="2" name="图片 1"/>
          <p:cNvPicPr>
            <a:picLocks noChangeAspect="1"/>
          </p:cNvPicPr>
          <p:nvPr/>
        </p:nvPicPr>
        <p:blipFill>
          <a:blip r:embed="rId4"/>
          <a:stretch>
            <a:fillRect/>
          </a:stretch>
        </p:blipFill>
        <p:spPr>
          <a:xfrm>
            <a:off x="1196049" y="1300377"/>
            <a:ext cx="7162245" cy="5920317"/>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37</a:t>
            </a:fld>
            <a:endParaRPr lang="zh-CN" altLang="en-US"/>
          </a:p>
        </p:txBody>
      </p:sp>
    </p:spTree>
    <p:extLst>
      <p:ext uri="{BB962C8B-B14F-4D97-AF65-F5344CB8AC3E}">
        <p14:creationId xmlns:p14="http://schemas.microsoft.com/office/powerpoint/2010/main" val="14587712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4.7 </a:t>
            </a:r>
            <a:r>
              <a:rPr lang="zh-CN" altLang="en-US" b="1"/>
              <a:t>合成医学影像在智能医学影像病灶处理任务中的可用性评估</a:t>
            </a:r>
          </a:p>
        </p:txBody>
      </p:sp>
      <p:pic>
        <p:nvPicPr>
          <p:cNvPr id="3" name="图片 2"/>
          <p:cNvPicPr>
            <a:picLocks noChangeAspect="1"/>
          </p:cNvPicPr>
          <p:nvPr/>
        </p:nvPicPr>
        <p:blipFill>
          <a:blip r:embed="rId4"/>
          <a:stretch>
            <a:fillRect/>
          </a:stretch>
        </p:blipFill>
        <p:spPr>
          <a:xfrm>
            <a:off x="264096" y="1872258"/>
            <a:ext cx="8974578" cy="4197787"/>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38</a:t>
            </a:fld>
            <a:endParaRPr lang="zh-CN" altLang="en-US"/>
          </a:p>
        </p:txBody>
      </p:sp>
    </p:spTree>
    <p:extLst>
      <p:ext uri="{BB962C8B-B14F-4D97-AF65-F5344CB8AC3E}">
        <p14:creationId xmlns:p14="http://schemas.microsoft.com/office/powerpoint/2010/main" val="17180732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合成影像的视觉评估</a:t>
            </a:r>
          </a:p>
        </p:txBody>
      </p:sp>
      <p:pic>
        <p:nvPicPr>
          <p:cNvPr id="7" name="图片 6"/>
          <p:cNvPicPr>
            <a:picLocks noChangeAspect="1"/>
          </p:cNvPicPr>
          <p:nvPr/>
        </p:nvPicPr>
        <p:blipFill>
          <a:blip r:embed="rId4"/>
          <a:stretch>
            <a:fillRect/>
          </a:stretch>
        </p:blipFill>
        <p:spPr>
          <a:xfrm rot="10800000" flipH="1" flipV="1">
            <a:off x="23936" y="1872258"/>
            <a:ext cx="9601200" cy="4101006"/>
          </a:xfrm>
          <a:prstGeom prst="rect">
            <a:avLst/>
          </a:prstGeom>
        </p:spPr>
      </p:pic>
      <p:sp>
        <p:nvSpPr>
          <p:cNvPr id="8" name="灯片编号占位符 7"/>
          <p:cNvSpPr>
            <a:spLocks noGrp="1"/>
          </p:cNvSpPr>
          <p:nvPr>
            <p:ph type="sldNum" sz="quarter" idx="12"/>
          </p:nvPr>
        </p:nvSpPr>
        <p:spPr/>
        <p:txBody>
          <a:bodyPr/>
          <a:lstStyle/>
          <a:p>
            <a:pPr>
              <a:defRPr/>
            </a:pPr>
            <a:fld id="{B25B406A-5FEB-48E8-A5AF-1D0E27E520EB}" type="slidenum">
              <a:rPr lang="zh-CN" altLang="en-US" smtClean="0"/>
              <a:pPr>
                <a:defRPr/>
              </a:pPr>
              <a:t>39</a:t>
            </a:fld>
            <a:endParaRPr lang="zh-CN" altLang="en-US"/>
          </a:p>
        </p:txBody>
      </p:sp>
    </p:spTree>
    <p:extLst>
      <p:ext uri="{BB962C8B-B14F-4D97-AF65-F5344CB8AC3E}">
        <p14:creationId xmlns:p14="http://schemas.microsoft.com/office/powerpoint/2010/main" val="1680972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8" y="941388"/>
            <a:ext cx="8255768"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1.1 </a:t>
            </a:r>
            <a:r>
              <a:rPr lang="zh-CN" altLang="en-US" b="1" smtClean="0"/>
              <a:t>背景</a:t>
            </a:r>
            <a:endParaRPr lang="en-US" altLang="zh-CN" b="1" smtClean="0"/>
          </a:p>
          <a:p>
            <a:pPr marL="342900" indent="-342900">
              <a:buFont typeface="Arial" panose="020B0604020202020204" pitchFamily="34" charset="0"/>
              <a:buChar char="•"/>
              <a:defRPr/>
            </a:pPr>
            <a:r>
              <a:rPr lang="zh-CN" altLang="en-US" sz="2000">
                <a:latin typeface="+mn-lt"/>
              </a:rPr>
              <a:t>医学影</a:t>
            </a:r>
            <a:r>
              <a:rPr lang="zh-CN" altLang="en-US" sz="2000" smtClean="0">
                <a:latin typeface="+mn-lt"/>
              </a:rPr>
              <a:t>像采集和标注较困难、公开数据集较少、</a:t>
            </a:r>
            <a:r>
              <a:rPr lang="zh-CN" altLang="en-US" sz="2000" smtClean="0"/>
              <a:t>公</a:t>
            </a:r>
            <a:r>
              <a:rPr lang="zh-CN" altLang="en-US" sz="2000"/>
              <a:t>开数据</a:t>
            </a:r>
            <a:r>
              <a:rPr lang="zh-CN" altLang="en-US" sz="2000" smtClean="0"/>
              <a:t>集数据量也较小</a:t>
            </a:r>
            <a:endParaRPr lang="en-US" altLang="zh-CN" sz="2000" smtClean="0"/>
          </a:p>
          <a:p>
            <a:pPr marL="342900" indent="-342900">
              <a:buFont typeface="Arial" panose="020B0604020202020204" pitchFamily="34" charset="0"/>
              <a:buChar char="•"/>
              <a:defRPr/>
            </a:pPr>
            <a:r>
              <a:rPr lang="zh-CN" altLang="en-US" sz="2000"/>
              <a:t>许</a:t>
            </a:r>
            <a:r>
              <a:rPr lang="zh-CN" altLang="en-US" sz="2000" smtClean="0"/>
              <a:t>多任务通过生</a:t>
            </a:r>
            <a:r>
              <a:rPr lang="zh-CN" altLang="en-US" sz="2000"/>
              <a:t>成对抗网</a:t>
            </a:r>
            <a:r>
              <a:rPr lang="zh-CN" altLang="en-US" sz="2000" smtClean="0"/>
              <a:t>络（</a:t>
            </a:r>
            <a:r>
              <a:rPr lang="en-US" altLang="zh-CN" sz="2000" smtClean="0"/>
              <a:t>GAN</a:t>
            </a:r>
            <a:r>
              <a:rPr lang="zh-CN" altLang="en-US" sz="2000" smtClean="0"/>
              <a:t>）获得大量生</a:t>
            </a:r>
            <a:r>
              <a:rPr lang="zh-CN" altLang="en-US" sz="2000"/>
              <a:t>成样本来进行数据增</a:t>
            </a:r>
            <a:r>
              <a:rPr lang="zh-CN" altLang="en-US" sz="2000" smtClean="0"/>
              <a:t>强，</a:t>
            </a:r>
            <a:r>
              <a:rPr lang="zh-CN" altLang="en-US" sz="2000"/>
              <a:t>提</a:t>
            </a:r>
            <a:r>
              <a:rPr lang="zh-CN" altLang="en-US" sz="2000" smtClean="0"/>
              <a:t>升了模</a:t>
            </a:r>
            <a:r>
              <a:rPr lang="zh-CN" altLang="en-US" sz="2000"/>
              <a:t>型性</a:t>
            </a:r>
            <a:r>
              <a:rPr lang="zh-CN" altLang="en-US" sz="2000" smtClean="0"/>
              <a:t>能 </a:t>
            </a:r>
            <a:r>
              <a:rPr lang="en-US" altLang="zh-CN" sz="2000"/>
              <a:t>[1–4</a:t>
            </a:r>
            <a:r>
              <a:rPr lang="en-US" altLang="zh-CN" sz="2000" smtClean="0"/>
              <a:t>]</a:t>
            </a:r>
          </a:p>
          <a:p>
            <a:pPr marL="342900" indent="-342900">
              <a:buFont typeface="Arial" panose="020B0604020202020204" pitchFamily="34" charset="0"/>
              <a:buChar char="•"/>
              <a:defRPr/>
            </a:pPr>
            <a:r>
              <a:rPr lang="zh-CN" altLang="en-US" sz="2000"/>
              <a:t>利</a:t>
            </a:r>
            <a:r>
              <a:rPr lang="zh-CN" altLang="en-US" sz="2000" smtClean="0"/>
              <a:t>用</a:t>
            </a:r>
            <a:r>
              <a:rPr lang="en-US" altLang="zh-CN" sz="2000"/>
              <a:t>GAN</a:t>
            </a:r>
            <a:r>
              <a:rPr lang="zh-CN" altLang="en-US" sz="2000" smtClean="0"/>
              <a:t>合成医</a:t>
            </a:r>
            <a:r>
              <a:rPr lang="zh-CN" altLang="en-US" sz="2000"/>
              <a:t>学影</a:t>
            </a:r>
            <a:r>
              <a:rPr lang="zh-CN" altLang="en-US" sz="2000" smtClean="0"/>
              <a:t>像来</a:t>
            </a:r>
            <a:r>
              <a:rPr lang="zh-CN" altLang="en-US" sz="2000"/>
              <a:t>缓解样本不</a:t>
            </a:r>
            <a:r>
              <a:rPr lang="zh-CN" altLang="en-US" sz="2000" smtClean="0"/>
              <a:t>足问</a:t>
            </a:r>
            <a:r>
              <a:rPr lang="zh-CN" altLang="en-US" sz="2000"/>
              <a:t>题成为了一种可行方案</a:t>
            </a:r>
            <a:endParaRPr lang="en-US" sz="2000"/>
          </a:p>
          <a:p>
            <a:pPr>
              <a:defRPr/>
            </a:pPr>
            <a:endParaRPr lang="en-US" sz="2000" b="1" smtClean="0">
              <a:latin typeface="+mn-lt"/>
            </a:endParaRPr>
          </a:p>
          <a:p>
            <a:pPr>
              <a:defRPr/>
            </a:pPr>
            <a:r>
              <a:rPr lang="en-US" sz="2000" b="1" smtClean="0">
                <a:latin typeface="+mn-lt"/>
              </a:rPr>
              <a:t>1.2 </a:t>
            </a:r>
            <a:r>
              <a:rPr lang="zh-CN" altLang="en-US" sz="2000" b="1" smtClean="0">
                <a:latin typeface="+mn-lt"/>
              </a:rPr>
              <a:t>挑战</a:t>
            </a:r>
            <a:endParaRPr lang="en-US" altLang="zh-CN" sz="2000" b="1" smtClean="0">
              <a:latin typeface="+mn-lt"/>
            </a:endParaRPr>
          </a:p>
          <a:p>
            <a:pPr marL="342900" indent="-342900">
              <a:buFont typeface="Arial" panose="020B0604020202020204" pitchFamily="34" charset="0"/>
              <a:buChar char="•"/>
              <a:defRPr/>
            </a:pPr>
            <a:r>
              <a:rPr lang="zh-CN" altLang="en-US" sz="2000">
                <a:latin typeface="+mn-lt"/>
              </a:rPr>
              <a:t>医学影像通常包含有复杂精细的生理结构信息，直接从随机噪声合成易生成不合生理逻辑的结构或轮廓</a:t>
            </a:r>
            <a:endParaRPr lang="en-US" altLang="zh-CN" sz="2000">
              <a:latin typeface="+mn-lt"/>
            </a:endParaRPr>
          </a:p>
          <a:p>
            <a:pPr marL="342900" indent="-342900">
              <a:buFont typeface="Arial" panose="020B0604020202020204" pitchFamily="34" charset="0"/>
              <a:buChar char="•"/>
              <a:defRPr/>
            </a:pPr>
            <a:r>
              <a:rPr lang="zh-CN" altLang="en-US" sz="2000">
                <a:latin typeface="+mn-lt"/>
              </a:rPr>
              <a:t>简单用多个单模态合成模型合成多模态影像难以实现模态间相互配准</a:t>
            </a:r>
            <a:endParaRPr lang="en-US" altLang="zh-CN" sz="2000">
              <a:latin typeface="+mn-lt"/>
            </a:endParaRPr>
          </a:p>
          <a:p>
            <a:pPr marL="342900" indent="-342900">
              <a:buFont typeface="Arial" panose="020B0604020202020204" pitchFamily="34" charset="0"/>
              <a:buChar char="•"/>
              <a:defRPr/>
            </a:pPr>
            <a:r>
              <a:rPr lang="zh-CN" altLang="en-US" sz="2000" smtClean="0">
                <a:latin typeface="+mn-lt"/>
              </a:rPr>
              <a:t>如何</a:t>
            </a:r>
            <a:r>
              <a:rPr lang="zh-CN" altLang="en-US" sz="2000">
                <a:latin typeface="+mn-lt"/>
              </a:rPr>
              <a:t>控制医学影像中最关键的病灶信息的合成？</a:t>
            </a:r>
            <a:endParaRPr lang="en-US" altLang="zh-CN" sz="2000">
              <a:latin typeface="+mn-lt"/>
            </a:endParaRPr>
          </a:p>
          <a:p>
            <a:pPr marL="342900" indent="-342900">
              <a:buFont typeface="Arial" panose="020B0604020202020204" pitchFamily="34" charset="0"/>
              <a:buChar char="•"/>
              <a:defRPr/>
            </a:pPr>
            <a:r>
              <a:rPr lang="zh-CN" altLang="en-US" sz="2000">
                <a:latin typeface="+mn-lt"/>
              </a:rPr>
              <a:t>合成影像和合成病灶需要一种更全面的方式来评估其性</a:t>
            </a:r>
            <a:r>
              <a:rPr lang="zh-CN" altLang="en-US" sz="2000" smtClean="0">
                <a:latin typeface="+mn-lt"/>
              </a:rPr>
              <a:t>能</a:t>
            </a:r>
            <a:endParaRPr lang="en-US" altLang="zh-CN" sz="2000" smtClean="0">
              <a:latin typeface="+mn-lt"/>
            </a:endParaRPr>
          </a:p>
          <a:p>
            <a:pPr>
              <a:defRPr/>
            </a:pPr>
            <a:endParaRPr lang="en-US" sz="2000" b="1">
              <a:latin typeface="+mn-lt"/>
            </a:endParaRPr>
          </a:p>
          <a:p>
            <a:pPr>
              <a:defRPr/>
            </a:pPr>
            <a:r>
              <a:rPr lang="en-US" sz="2000" b="1" smtClean="0">
                <a:latin typeface="+mn-lt"/>
              </a:rPr>
              <a:t>1.3 </a:t>
            </a:r>
            <a:r>
              <a:rPr lang="zh-CN" altLang="en-US" sz="2000" b="1" smtClean="0">
                <a:latin typeface="+mn-lt"/>
              </a:rPr>
              <a:t>目的</a:t>
            </a:r>
            <a:endParaRPr lang="en-US" altLang="zh-CN" sz="2000" b="1" smtClean="0">
              <a:latin typeface="+mn-lt"/>
            </a:endParaRPr>
          </a:p>
          <a:p>
            <a:pPr>
              <a:defRPr/>
            </a:pPr>
            <a:r>
              <a:rPr lang="zh-CN" altLang="en-US" sz="2000" smtClean="0">
                <a:latin typeface="+mn-lt"/>
              </a:rPr>
              <a:t>提出一种能合成更符合生理结构、可合成配准多模态、可控制病灶合成的医学影像合成方法并对其进行更全面有效的评估</a:t>
            </a:r>
            <a:endParaRPr lang="en-US" sz="2000">
              <a:latin typeface="+mn-lt"/>
            </a:endParaRPr>
          </a:p>
        </p:txBody>
      </p:sp>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4</a:t>
            </a:fld>
            <a:endParaRPr lang="zh-CN" altLang="en-US"/>
          </a:p>
        </p:txBody>
      </p:sp>
    </p:spTree>
    <p:extLst>
      <p:ext uri="{BB962C8B-B14F-4D97-AF65-F5344CB8AC3E}">
        <p14:creationId xmlns:p14="http://schemas.microsoft.com/office/powerpoint/2010/main" val="1352989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4.7 </a:t>
            </a:r>
            <a:r>
              <a:rPr lang="zh-CN" altLang="en-US" b="1"/>
              <a:t>合成医学影像在智能医学影像病灶处理任务中的可用性评估</a:t>
            </a:r>
          </a:p>
        </p:txBody>
      </p:sp>
      <p:pic>
        <p:nvPicPr>
          <p:cNvPr id="2" name="图片 1"/>
          <p:cNvPicPr>
            <a:picLocks noChangeAspect="1"/>
          </p:cNvPicPr>
          <p:nvPr/>
        </p:nvPicPr>
        <p:blipFill>
          <a:blip r:embed="rId4"/>
          <a:stretch>
            <a:fillRect/>
          </a:stretch>
        </p:blipFill>
        <p:spPr>
          <a:xfrm>
            <a:off x="262065" y="2376314"/>
            <a:ext cx="9145016" cy="2384731"/>
          </a:xfrm>
          <a:prstGeom prst="rect">
            <a:avLst/>
          </a:prstGeom>
        </p:spPr>
      </p:pic>
      <p:sp>
        <p:nvSpPr>
          <p:cNvPr id="5" name="灯片编号占位符 4"/>
          <p:cNvSpPr>
            <a:spLocks noGrp="1"/>
          </p:cNvSpPr>
          <p:nvPr>
            <p:ph type="sldNum" sz="quarter" idx="12"/>
          </p:nvPr>
        </p:nvSpPr>
        <p:spPr/>
        <p:txBody>
          <a:bodyPr/>
          <a:lstStyle/>
          <a:p>
            <a:pPr>
              <a:defRPr/>
            </a:pPr>
            <a:fld id="{B25B406A-5FEB-48E8-A5AF-1D0E27E520EB}" type="slidenum">
              <a:rPr lang="zh-CN" altLang="en-US" smtClean="0"/>
              <a:pPr>
                <a:defRPr/>
              </a:pPr>
              <a:t>40</a:t>
            </a:fld>
            <a:endParaRPr lang="zh-CN" altLang="en-US"/>
          </a:p>
        </p:txBody>
      </p:sp>
    </p:spTree>
    <p:extLst>
      <p:ext uri="{BB962C8B-B14F-4D97-AF65-F5344CB8AC3E}">
        <p14:creationId xmlns:p14="http://schemas.microsoft.com/office/powerpoint/2010/main" val="1756091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smtClean="0"/>
              <a:t>合成影像的视觉评估</a:t>
            </a:r>
            <a:endParaRPr lang="zh-CN" altLang="en-US" b="1"/>
          </a:p>
        </p:txBody>
      </p:sp>
      <p:pic>
        <p:nvPicPr>
          <p:cNvPr id="2" name="图片 1"/>
          <p:cNvPicPr>
            <a:picLocks noChangeAspect="1"/>
          </p:cNvPicPr>
          <p:nvPr/>
        </p:nvPicPr>
        <p:blipFill>
          <a:blip r:embed="rId4"/>
          <a:stretch>
            <a:fillRect/>
          </a:stretch>
        </p:blipFill>
        <p:spPr>
          <a:xfrm>
            <a:off x="155437" y="1944267"/>
            <a:ext cx="9325683" cy="3980640"/>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41</a:t>
            </a:fld>
            <a:endParaRPr lang="zh-CN" altLang="en-US"/>
          </a:p>
        </p:txBody>
      </p:sp>
    </p:spTree>
    <p:extLst>
      <p:ext uri="{BB962C8B-B14F-4D97-AF65-F5344CB8AC3E}">
        <p14:creationId xmlns:p14="http://schemas.microsoft.com/office/powerpoint/2010/main" val="35250030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4.7 </a:t>
            </a:r>
            <a:r>
              <a:rPr lang="zh-CN" altLang="en-US" b="1"/>
              <a:t>合成医学影像在智能医学影像病灶处理任务中的可用性评估</a:t>
            </a:r>
          </a:p>
        </p:txBody>
      </p:sp>
      <p:pic>
        <p:nvPicPr>
          <p:cNvPr id="4" name="图片 3"/>
          <p:cNvPicPr>
            <a:picLocks noChangeAspect="1"/>
          </p:cNvPicPr>
          <p:nvPr/>
        </p:nvPicPr>
        <p:blipFill>
          <a:blip r:embed="rId4"/>
          <a:stretch>
            <a:fillRect/>
          </a:stretch>
        </p:blipFill>
        <p:spPr>
          <a:xfrm>
            <a:off x="1272208" y="2376314"/>
            <a:ext cx="7261550" cy="2464152"/>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42</a:t>
            </a:fld>
            <a:endParaRPr lang="zh-CN" altLang="en-US"/>
          </a:p>
        </p:txBody>
      </p:sp>
    </p:spTree>
    <p:extLst>
      <p:ext uri="{BB962C8B-B14F-4D97-AF65-F5344CB8AC3E}">
        <p14:creationId xmlns:p14="http://schemas.microsoft.com/office/powerpoint/2010/main" val="1079151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smtClean="0"/>
              <a:t>合成影像的视觉评估</a:t>
            </a:r>
            <a:endParaRPr lang="zh-CN" altLang="en-US" b="1"/>
          </a:p>
        </p:txBody>
      </p:sp>
      <p:pic>
        <p:nvPicPr>
          <p:cNvPr id="5" name="图片 4"/>
          <p:cNvPicPr>
            <a:picLocks noChangeAspect="1"/>
          </p:cNvPicPr>
          <p:nvPr/>
        </p:nvPicPr>
        <p:blipFill>
          <a:blip r:embed="rId4"/>
          <a:stretch>
            <a:fillRect/>
          </a:stretch>
        </p:blipFill>
        <p:spPr>
          <a:xfrm>
            <a:off x="336104" y="1493357"/>
            <a:ext cx="8951912" cy="5779501"/>
          </a:xfrm>
          <a:prstGeom prst="rect">
            <a:avLst/>
          </a:prstGeom>
        </p:spPr>
      </p:pic>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43</a:t>
            </a:fld>
            <a:endParaRPr lang="zh-CN" altLang="en-US"/>
          </a:p>
        </p:txBody>
      </p:sp>
    </p:spTree>
    <p:extLst>
      <p:ext uri="{BB962C8B-B14F-4D97-AF65-F5344CB8AC3E}">
        <p14:creationId xmlns:p14="http://schemas.microsoft.com/office/powerpoint/2010/main" val="4265572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合成影像的视觉评估</a:t>
            </a:r>
          </a:p>
        </p:txBody>
      </p:sp>
      <p:pic>
        <p:nvPicPr>
          <p:cNvPr id="5" name="图片 4"/>
          <p:cNvPicPr>
            <a:picLocks noChangeAspect="1"/>
          </p:cNvPicPr>
          <p:nvPr/>
        </p:nvPicPr>
        <p:blipFill>
          <a:blip r:embed="rId4"/>
          <a:stretch>
            <a:fillRect/>
          </a:stretch>
        </p:blipFill>
        <p:spPr>
          <a:xfrm>
            <a:off x="1416224" y="1440210"/>
            <a:ext cx="6984032" cy="5473595"/>
          </a:xfrm>
          <a:prstGeom prst="rect">
            <a:avLst/>
          </a:prstGeom>
        </p:spPr>
      </p:pic>
      <p:sp>
        <p:nvSpPr>
          <p:cNvPr id="7" name="灯片编号占位符 6"/>
          <p:cNvSpPr>
            <a:spLocks noGrp="1"/>
          </p:cNvSpPr>
          <p:nvPr>
            <p:ph type="sldNum" sz="quarter" idx="12"/>
          </p:nvPr>
        </p:nvSpPr>
        <p:spPr/>
        <p:txBody>
          <a:bodyPr/>
          <a:lstStyle/>
          <a:p>
            <a:pPr>
              <a:defRPr/>
            </a:pPr>
            <a:fld id="{B25B406A-5FEB-48E8-A5AF-1D0E27E520EB}" type="slidenum">
              <a:rPr lang="zh-CN" altLang="en-US" smtClean="0"/>
              <a:pPr>
                <a:defRPr/>
              </a:pPr>
              <a:t>44</a:t>
            </a:fld>
            <a:endParaRPr lang="zh-CN" altLang="en-US"/>
          </a:p>
        </p:txBody>
      </p:sp>
    </p:spTree>
    <p:extLst>
      <p:ext uri="{BB962C8B-B14F-4D97-AF65-F5344CB8AC3E}">
        <p14:creationId xmlns:p14="http://schemas.microsoft.com/office/powerpoint/2010/main" val="942875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合成影</a:t>
            </a:r>
            <a:r>
              <a:rPr lang="zh-CN" altLang="en-US" b="1" smtClean="0"/>
              <a:t>像</a:t>
            </a:r>
            <a:endParaRPr lang="en-US" altLang="zh-CN" b="1" smtClean="0"/>
          </a:p>
          <a:p>
            <a:pPr>
              <a:defRPr/>
            </a:pPr>
            <a:r>
              <a:rPr lang="zh-CN" altLang="en-US" b="1" smtClean="0"/>
              <a:t>的</a:t>
            </a:r>
            <a:r>
              <a:rPr lang="zh-CN" altLang="en-US" b="1"/>
              <a:t>视觉评估</a:t>
            </a:r>
          </a:p>
        </p:txBody>
      </p:sp>
      <p:pic>
        <p:nvPicPr>
          <p:cNvPr id="2" name="图片 1"/>
          <p:cNvPicPr>
            <a:picLocks noChangeAspect="1"/>
          </p:cNvPicPr>
          <p:nvPr/>
        </p:nvPicPr>
        <p:blipFill>
          <a:blip r:embed="rId4"/>
          <a:stretch>
            <a:fillRect/>
          </a:stretch>
        </p:blipFill>
        <p:spPr>
          <a:xfrm>
            <a:off x="2519928" y="936154"/>
            <a:ext cx="4725517" cy="6009329"/>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45</a:t>
            </a:fld>
            <a:endParaRPr lang="zh-CN" altLang="en-US"/>
          </a:p>
        </p:txBody>
      </p:sp>
    </p:spTree>
    <p:extLst>
      <p:ext uri="{BB962C8B-B14F-4D97-AF65-F5344CB8AC3E}">
        <p14:creationId xmlns:p14="http://schemas.microsoft.com/office/powerpoint/2010/main" val="713712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合成影</a:t>
            </a:r>
            <a:r>
              <a:rPr lang="zh-CN" altLang="en-US" b="1" smtClean="0"/>
              <a:t>像</a:t>
            </a:r>
            <a:endParaRPr lang="en-US" altLang="zh-CN" b="1" smtClean="0"/>
          </a:p>
          <a:p>
            <a:pPr>
              <a:defRPr/>
            </a:pPr>
            <a:r>
              <a:rPr lang="zh-CN" altLang="en-US" b="1" smtClean="0"/>
              <a:t>的</a:t>
            </a:r>
            <a:r>
              <a:rPr lang="zh-CN" altLang="en-US" b="1"/>
              <a:t>视觉评估</a:t>
            </a:r>
          </a:p>
        </p:txBody>
      </p:sp>
      <p:pic>
        <p:nvPicPr>
          <p:cNvPr id="2" name="图片 1"/>
          <p:cNvPicPr>
            <a:picLocks noChangeAspect="1"/>
          </p:cNvPicPr>
          <p:nvPr/>
        </p:nvPicPr>
        <p:blipFill>
          <a:blip r:embed="rId4"/>
          <a:stretch>
            <a:fillRect/>
          </a:stretch>
        </p:blipFill>
        <p:spPr>
          <a:xfrm>
            <a:off x="2280320" y="941387"/>
            <a:ext cx="5112568" cy="6002785"/>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46</a:t>
            </a:fld>
            <a:endParaRPr lang="zh-CN" altLang="en-US"/>
          </a:p>
        </p:txBody>
      </p:sp>
    </p:spTree>
    <p:extLst>
      <p:ext uri="{BB962C8B-B14F-4D97-AF65-F5344CB8AC3E}">
        <p14:creationId xmlns:p14="http://schemas.microsoft.com/office/powerpoint/2010/main" val="29373225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5 </a:t>
            </a:r>
            <a:r>
              <a:rPr lang="zh-CN" altLang="en-US" b="1" smtClean="0"/>
              <a:t>结语</a:t>
            </a:r>
            <a:endParaRPr lang="en-US" altLang="zh-CN" b="1"/>
          </a:p>
        </p:txBody>
      </p:sp>
      <p:sp>
        <p:nvSpPr>
          <p:cNvPr id="6" name="文本框 2"/>
          <p:cNvSpPr txBox="1">
            <a:spLocks noChangeArrowheads="1"/>
          </p:cNvSpPr>
          <p:nvPr/>
        </p:nvSpPr>
        <p:spPr bwMode="auto">
          <a:xfrm>
            <a:off x="649288" y="941388"/>
            <a:ext cx="825576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5.1 </a:t>
            </a:r>
            <a:r>
              <a:rPr lang="zh-CN" altLang="en-US" b="1" smtClean="0"/>
              <a:t>总结</a:t>
            </a:r>
            <a:endParaRPr lang="en-US" altLang="zh-CN" b="1" smtClean="0"/>
          </a:p>
          <a:p>
            <a:pPr marL="342900" indent="-342900">
              <a:buFont typeface="Arial" panose="020B0604020202020204" pitchFamily="34" charset="0"/>
              <a:buChar char="•"/>
              <a:defRPr/>
            </a:pPr>
            <a:r>
              <a:rPr lang="zh-CN" altLang="en-US" b="1" smtClean="0"/>
              <a:t>结</a:t>
            </a:r>
            <a:r>
              <a:rPr lang="zh-CN" altLang="en-US" b="1"/>
              <a:t>构特征图提取方</a:t>
            </a:r>
            <a:r>
              <a:rPr lang="zh-CN" altLang="en-US" b="1" smtClean="0"/>
              <a:t>法：无需训练直接提取、更</a:t>
            </a:r>
            <a:r>
              <a:rPr lang="zh-CN" altLang="en-US" b="1"/>
              <a:t>清晰简</a:t>
            </a:r>
            <a:r>
              <a:rPr lang="zh-CN" altLang="en-US" b="1" smtClean="0"/>
              <a:t>明</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smtClean="0"/>
              <a:t>结</a:t>
            </a:r>
            <a:r>
              <a:rPr lang="zh-CN" altLang="en-US" b="1"/>
              <a:t>构特征图生成方</a:t>
            </a:r>
            <a:r>
              <a:rPr lang="zh-CN" altLang="en-US" b="1" smtClean="0"/>
              <a:t>法：数量任意</a:t>
            </a:r>
            <a:endParaRPr lang="en-US" altLang="zh-CN" b="1" smtClean="0"/>
          </a:p>
          <a:p>
            <a:pPr marL="342900" indent="-342900">
              <a:buFont typeface="Arial" panose="020B0604020202020204" pitchFamily="34" charset="0"/>
              <a:buChar char="•"/>
              <a:defRPr/>
            </a:pPr>
            <a:endParaRPr lang="zh-CN" altLang="en-US" b="1"/>
          </a:p>
          <a:p>
            <a:pPr marL="342900" indent="-342900">
              <a:buFont typeface="Arial" panose="020B0604020202020204" pitchFamily="34" charset="0"/>
              <a:buChar char="•"/>
              <a:defRPr/>
            </a:pPr>
            <a:r>
              <a:rPr lang="zh-CN" altLang="en-US" b="1" smtClean="0"/>
              <a:t>医</a:t>
            </a:r>
            <a:r>
              <a:rPr lang="zh-CN" altLang="en-US" b="1"/>
              <a:t>学影</a:t>
            </a:r>
            <a:r>
              <a:rPr lang="zh-CN" altLang="en-US" b="1" smtClean="0"/>
              <a:t>像合</a:t>
            </a:r>
            <a:r>
              <a:rPr lang="zh-CN" altLang="en-US" b="1"/>
              <a:t>成</a:t>
            </a:r>
            <a:r>
              <a:rPr lang="zh-CN" altLang="en-US" b="1" smtClean="0"/>
              <a:t>方法：多模态、病灶、配准</a:t>
            </a:r>
            <a:endParaRPr lang="en-US" altLang="zh-CN" b="1" smtClean="0"/>
          </a:p>
          <a:p>
            <a:pPr marL="342900" indent="-342900">
              <a:buFont typeface="Arial" panose="020B0604020202020204" pitchFamily="34" charset="0"/>
              <a:buChar char="•"/>
              <a:defRPr/>
            </a:pPr>
            <a:endParaRPr lang="zh-CN" altLang="en-US" b="1"/>
          </a:p>
          <a:p>
            <a:pPr marL="342900" indent="-342900">
              <a:buFont typeface="Arial" panose="020B0604020202020204" pitchFamily="34" charset="0"/>
              <a:buChar char="•"/>
              <a:defRPr/>
            </a:pPr>
            <a:r>
              <a:rPr lang="zh-CN" altLang="en-US" b="1" smtClean="0"/>
              <a:t>医学影像评</a:t>
            </a:r>
            <a:r>
              <a:rPr lang="zh-CN" altLang="en-US" b="1"/>
              <a:t>估方</a:t>
            </a:r>
            <a:r>
              <a:rPr lang="zh-CN" altLang="en-US" b="1" smtClean="0"/>
              <a:t>案：相似性评估、病灶有效性评估、配准度评估、多种任务中的可用性评估</a:t>
            </a:r>
            <a:endParaRPr lang="en-US" altLang="zh-CN" b="1"/>
          </a:p>
          <a:p>
            <a:pPr marL="342900" indent="-342900">
              <a:buFont typeface="Arial" panose="020B0604020202020204" pitchFamily="34" charset="0"/>
              <a:buChar char="•"/>
              <a:defRPr/>
            </a:pPr>
            <a:endParaRPr lang="en-US" altLang="zh-CN" b="1" smtClean="0"/>
          </a:p>
        </p:txBody>
      </p:sp>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47</a:t>
            </a:fld>
            <a:endParaRPr lang="zh-CN" altLang="en-US"/>
          </a:p>
        </p:txBody>
      </p:sp>
    </p:spTree>
    <p:extLst>
      <p:ext uri="{BB962C8B-B14F-4D97-AF65-F5344CB8AC3E}">
        <p14:creationId xmlns:p14="http://schemas.microsoft.com/office/powerpoint/2010/main" val="28804634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5 </a:t>
            </a:r>
            <a:r>
              <a:rPr lang="zh-CN" altLang="en-US" b="1" smtClean="0"/>
              <a:t>结语</a:t>
            </a:r>
            <a:endParaRPr lang="en-US" altLang="zh-CN" b="1"/>
          </a:p>
        </p:txBody>
      </p:sp>
      <p:sp>
        <p:nvSpPr>
          <p:cNvPr id="6" name="文本框 2"/>
          <p:cNvSpPr txBox="1">
            <a:spLocks noChangeArrowheads="1"/>
          </p:cNvSpPr>
          <p:nvPr/>
        </p:nvSpPr>
        <p:spPr bwMode="auto">
          <a:xfrm>
            <a:off x="649288" y="941388"/>
            <a:ext cx="825576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sz="2000" b="1" smtClean="0"/>
              <a:t>5.2</a:t>
            </a:r>
            <a:r>
              <a:rPr lang="en-US" altLang="zh-CN" b="1" smtClean="0"/>
              <a:t> </a:t>
            </a:r>
            <a:r>
              <a:rPr lang="zh-CN" altLang="en-US" b="1" smtClean="0"/>
              <a:t>展望</a:t>
            </a:r>
            <a:endParaRPr lang="en-US" altLang="zh-CN" b="1" smtClean="0"/>
          </a:p>
          <a:p>
            <a:pPr marL="342900" indent="-342900">
              <a:buFont typeface="Arial" panose="020B0604020202020204" pitchFamily="34" charset="0"/>
              <a:buChar char="•"/>
              <a:defRPr/>
            </a:pPr>
            <a:r>
              <a:rPr lang="zh-CN" altLang="en-US" b="1" smtClean="0"/>
              <a:t>直</a:t>
            </a:r>
            <a:r>
              <a:rPr lang="zh-CN" altLang="en-US" b="1"/>
              <a:t>接合成</a:t>
            </a:r>
            <a:r>
              <a:rPr lang="en-US" altLang="zh-CN" b="1"/>
              <a:t>3D</a:t>
            </a:r>
            <a:r>
              <a:rPr lang="zh-CN" altLang="en-US" b="1"/>
              <a:t>图</a:t>
            </a:r>
            <a:r>
              <a:rPr lang="zh-CN" altLang="en-US" b="1" smtClean="0"/>
              <a:t>像</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smtClean="0"/>
              <a:t>应</a:t>
            </a:r>
            <a:r>
              <a:rPr lang="zh-CN" altLang="en-US" b="1"/>
              <a:t>用最新的优秀模型、算子、微结构和训练技</a:t>
            </a:r>
            <a:r>
              <a:rPr lang="zh-CN" altLang="en-US" b="1" smtClean="0"/>
              <a:t>巧</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a:t>模型结</a:t>
            </a:r>
            <a:r>
              <a:rPr lang="zh-CN" altLang="en-US" b="1" smtClean="0"/>
              <a:t>构的创新性设计</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smtClean="0"/>
              <a:t>验证方</a:t>
            </a:r>
            <a:r>
              <a:rPr lang="zh-CN" altLang="en-US" b="1"/>
              <a:t>法在其他模型中的鲁棒</a:t>
            </a:r>
            <a:r>
              <a:rPr lang="zh-CN" altLang="en-US" b="1" smtClean="0"/>
              <a:t>性</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smtClean="0"/>
              <a:t>提</a:t>
            </a:r>
            <a:r>
              <a:rPr lang="zh-CN" altLang="en-US" b="1"/>
              <a:t>升方法的训练和推理效</a:t>
            </a:r>
            <a:r>
              <a:rPr lang="zh-CN" altLang="en-US" b="1" smtClean="0"/>
              <a:t>率</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smtClean="0"/>
              <a:t>更</a:t>
            </a:r>
            <a:r>
              <a:rPr lang="zh-CN" altLang="en-US" b="1"/>
              <a:t>高质量的医学影像生</a:t>
            </a:r>
            <a:r>
              <a:rPr lang="zh-CN" altLang="en-US" b="1" smtClean="0"/>
              <a:t>成</a:t>
            </a:r>
            <a:endParaRPr lang="en-US" altLang="zh-CN" b="1" smtClean="0"/>
          </a:p>
        </p:txBody>
      </p:sp>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48</a:t>
            </a:fld>
            <a:endParaRPr lang="zh-CN" altLang="en-US"/>
          </a:p>
        </p:txBody>
      </p:sp>
    </p:spTree>
    <p:extLst>
      <p:ext uri="{BB962C8B-B14F-4D97-AF65-F5344CB8AC3E}">
        <p14:creationId xmlns:p14="http://schemas.microsoft.com/office/powerpoint/2010/main" val="375843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6738" name="TextBox 2"/>
          <p:cNvSpPr txBox="1">
            <a:spLocks noChangeArrowheads="1"/>
          </p:cNvSpPr>
          <p:nvPr/>
        </p:nvSpPr>
        <p:spPr bwMode="auto">
          <a:xfrm>
            <a:off x="2332038" y="2097088"/>
            <a:ext cx="4913312"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74" tIns="42887" rIns="85774" bIns="42887">
            <a:spAutoFit/>
          </a:bodyPr>
          <a:lstStyle>
            <a:lvl1pPr>
              <a:defRPr sz="22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sz="2200">
                <a:solidFill>
                  <a:schemeClr val="tx1"/>
                </a:solidFill>
                <a:latin typeface="Calibri" panose="020F0502020204030204" pitchFamily="34" charset="0"/>
                <a:ea typeface="宋体" panose="02010600030101010101" pitchFamily="2" charset="-122"/>
              </a:defRPr>
            </a:lvl3pPr>
            <a:lvl4pPr marL="1600200" indent="-228600">
              <a:defRPr sz="2200">
                <a:solidFill>
                  <a:schemeClr val="tx1"/>
                </a:solidFill>
                <a:latin typeface="Calibri" panose="020F0502020204030204" pitchFamily="34" charset="0"/>
                <a:ea typeface="宋体" panose="02010600030101010101" pitchFamily="2" charset="-122"/>
              </a:defRPr>
            </a:lvl4pPr>
            <a:lvl5pPr marL="2057400" indent="-228600">
              <a:defRPr sz="2200">
                <a:solidFill>
                  <a:schemeClr val="tx1"/>
                </a:solidFill>
                <a:latin typeface="Calibri" panose="020F0502020204030204" pitchFamily="34" charset="0"/>
                <a:ea typeface="宋体" panose="02010600030101010101" pitchFamily="2" charset="-122"/>
              </a:defRPr>
            </a:lvl5pPr>
            <a:lvl6pPr marL="25146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6pPr>
            <a:lvl7pPr marL="29718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7pPr>
            <a:lvl8pPr marL="34290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8pPr>
            <a:lvl9pPr marL="38862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7212" b="1" smtClean="0">
                <a:solidFill>
                  <a:srgbClr val="0070C0"/>
                </a:solidFill>
                <a:latin typeface="微软雅黑" panose="020B0503020204020204" pitchFamily="34" charset="-122"/>
                <a:ea typeface="微软雅黑" panose="020B0503020204020204" pitchFamily="34" charset="-122"/>
              </a:rPr>
              <a:t>谢  谢</a:t>
            </a:r>
            <a:r>
              <a:rPr lang="en-US" altLang="zh-CN" sz="7212" b="1" smtClean="0">
                <a:solidFill>
                  <a:srgbClr val="0070C0"/>
                </a:solidFill>
                <a:latin typeface="微软雅黑" panose="020B0503020204020204" pitchFamily="34" charset="-122"/>
                <a:ea typeface="微软雅黑" panose="020B0503020204020204" pitchFamily="34" charset="-122"/>
              </a:rPr>
              <a:t> </a:t>
            </a:r>
            <a:endParaRPr lang="zh-CN" altLang="en-US" sz="7212" b="1" smtClean="0">
              <a:solidFill>
                <a:srgbClr val="0070C0"/>
              </a:solidFill>
              <a:latin typeface="微软雅黑" panose="020B0503020204020204" pitchFamily="34" charset="-122"/>
              <a:ea typeface="微软雅黑" panose="020B0503020204020204" pitchFamily="34" charset="-122"/>
            </a:endParaRPr>
          </a:p>
        </p:txBody>
      </p:sp>
      <p:sp>
        <p:nvSpPr>
          <p:cNvPr id="116739" name="TextBox 4"/>
          <p:cNvSpPr txBox="1">
            <a:spLocks noChangeArrowheads="1"/>
          </p:cNvSpPr>
          <p:nvPr/>
        </p:nvSpPr>
        <p:spPr bwMode="auto">
          <a:xfrm>
            <a:off x="2662759" y="3600450"/>
            <a:ext cx="425187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774" tIns="42887" rIns="85774" bIns="42887">
            <a:spAutoFit/>
          </a:bodyPr>
          <a:lstStyle>
            <a:lvl1pPr>
              <a:defRPr sz="22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sz="2200">
                <a:solidFill>
                  <a:schemeClr val="tx1"/>
                </a:solidFill>
                <a:latin typeface="Calibri" panose="020F0502020204030204" pitchFamily="34" charset="0"/>
                <a:ea typeface="宋体" panose="02010600030101010101" pitchFamily="2" charset="-122"/>
              </a:defRPr>
            </a:lvl3pPr>
            <a:lvl4pPr marL="1600200" indent="-228600">
              <a:defRPr sz="2200">
                <a:solidFill>
                  <a:schemeClr val="tx1"/>
                </a:solidFill>
                <a:latin typeface="Calibri" panose="020F0502020204030204" pitchFamily="34" charset="0"/>
                <a:ea typeface="宋体" panose="02010600030101010101" pitchFamily="2" charset="-122"/>
              </a:defRPr>
            </a:lvl4pPr>
            <a:lvl5pPr marL="2057400" indent="-228600">
              <a:defRPr sz="2200">
                <a:solidFill>
                  <a:schemeClr val="tx1"/>
                </a:solidFill>
                <a:latin typeface="Calibri" panose="020F0502020204030204" pitchFamily="34" charset="0"/>
                <a:ea typeface="宋体" panose="02010600030101010101" pitchFamily="2" charset="-122"/>
              </a:defRPr>
            </a:lvl5pPr>
            <a:lvl6pPr marL="25146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6pPr>
            <a:lvl7pPr marL="29718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7pPr>
            <a:lvl8pPr marL="34290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8pPr>
            <a:lvl9pPr marL="38862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3005" b="1" smtClean="0">
                <a:solidFill>
                  <a:srgbClr val="C00000"/>
                </a:solidFill>
                <a:latin typeface="Times New Roman" panose="02020603050405020304" pitchFamily="18" charset="0"/>
                <a:ea typeface="华文楷体" panose="02010600040101010101" pitchFamily="2" charset="-122"/>
              </a:rPr>
              <a:t> </a:t>
            </a:r>
            <a:r>
              <a:rPr lang="zh-CN" altLang="en-US" sz="3005" b="1" smtClean="0">
                <a:solidFill>
                  <a:srgbClr val="C00000"/>
                </a:solidFill>
                <a:latin typeface="微软雅黑" panose="020B0503020204020204" pitchFamily="34" charset="-122"/>
                <a:ea typeface="微软雅黑" panose="020B0503020204020204" pitchFamily="34" charset="-122"/>
              </a:rPr>
              <a:t>欢迎各位老师批评指正！</a:t>
            </a:r>
            <a:endParaRPr lang="zh-CN" altLang="en-US" sz="3005" b="1" smtClean="0">
              <a:solidFill>
                <a:srgbClr val="C00000"/>
              </a:solidFill>
            </a:endParaRPr>
          </a:p>
        </p:txBody>
      </p:sp>
      <p:sp>
        <p:nvSpPr>
          <p:cNvPr id="2" name="灯片编号占位符 1"/>
          <p:cNvSpPr>
            <a:spLocks noGrp="1"/>
          </p:cNvSpPr>
          <p:nvPr>
            <p:ph type="sldNum" sz="quarter" idx="12"/>
          </p:nvPr>
        </p:nvSpPr>
        <p:spPr/>
        <p:txBody>
          <a:bodyPr/>
          <a:lstStyle/>
          <a:p>
            <a:pPr>
              <a:defRPr/>
            </a:pPr>
            <a:fld id="{113073E2-63C9-46CB-97B4-2D8693A226A5}" type="slidenum">
              <a:rPr lang="zh-CN" altLang="en-US" smtClean="0"/>
              <a:pPr>
                <a:defRPr/>
              </a:pPr>
              <a:t>49</a:t>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9" y="941388"/>
            <a:ext cx="17030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1.4 </a:t>
            </a:r>
            <a:r>
              <a:rPr lang="zh-CN" altLang="en-US" b="1" smtClean="0"/>
              <a:t>研究内容</a:t>
            </a:r>
            <a:endParaRPr lang="en-US" sz="2000" b="1">
              <a:latin typeface="+mn-lt"/>
            </a:endParaRPr>
          </a:p>
        </p:txBody>
      </p:sp>
      <p:pic>
        <p:nvPicPr>
          <p:cNvPr id="2" name="图片 1"/>
          <p:cNvPicPr>
            <a:picLocks noChangeAspect="1"/>
          </p:cNvPicPr>
          <p:nvPr/>
        </p:nvPicPr>
        <p:blipFill rotWithShape="1">
          <a:blip r:embed="rId4"/>
          <a:srcRect b="54129"/>
          <a:stretch/>
        </p:blipFill>
        <p:spPr>
          <a:xfrm>
            <a:off x="272352" y="1535785"/>
            <a:ext cx="9064752" cy="4584945"/>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5</a:t>
            </a:fld>
            <a:endParaRPr lang="zh-CN" altLang="en-US"/>
          </a:p>
        </p:txBody>
      </p:sp>
    </p:spTree>
    <p:extLst>
      <p:ext uri="{BB962C8B-B14F-4D97-AF65-F5344CB8AC3E}">
        <p14:creationId xmlns:p14="http://schemas.microsoft.com/office/powerpoint/2010/main" val="16587210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8" y="941388"/>
            <a:ext cx="8255767"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1.5 </a:t>
            </a:r>
            <a:r>
              <a:rPr lang="zh-CN" altLang="en-US" sz="2000" b="1" smtClean="0">
                <a:latin typeface="+mn-lt"/>
              </a:rPr>
              <a:t>国内外</a:t>
            </a:r>
            <a:endParaRPr lang="en-US" altLang="zh-CN" sz="2000" b="1" smtClean="0">
              <a:latin typeface="+mn-lt"/>
            </a:endParaRPr>
          </a:p>
          <a:p>
            <a:pPr>
              <a:defRPr/>
            </a:pPr>
            <a:r>
              <a:rPr lang="zh-CN" altLang="en-US" b="1" smtClean="0"/>
              <a:t>研究现状</a:t>
            </a:r>
            <a:endParaRPr lang="en-US" altLang="zh-CN" b="1" smtClean="0"/>
          </a:p>
          <a:p>
            <a:pPr>
              <a:defRPr/>
            </a:pPr>
            <a:endParaRPr lang="en-US" sz="2000" b="1">
              <a:latin typeface="+mn-lt"/>
            </a:endParaRPr>
          </a:p>
        </p:txBody>
      </p:sp>
      <p:pic>
        <p:nvPicPr>
          <p:cNvPr id="3" name="图片 2"/>
          <p:cNvPicPr>
            <a:picLocks noChangeAspect="1"/>
          </p:cNvPicPr>
          <p:nvPr/>
        </p:nvPicPr>
        <p:blipFill>
          <a:blip r:embed="rId4"/>
          <a:stretch>
            <a:fillRect/>
          </a:stretch>
        </p:blipFill>
        <p:spPr>
          <a:xfrm>
            <a:off x="2064296" y="927465"/>
            <a:ext cx="6147169" cy="5864700"/>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6</a:t>
            </a:fld>
            <a:endParaRPr lang="zh-CN" altLang="en-US"/>
          </a:p>
        </p:txBody>
      </p:sp>
    </p:spTree>
    <p:extLst>
      <p:ext uri="{BB962C8B-B14F-4D97-AF65-F5344CB8AC3E}">
        <p14:creationId xmlns:p14="http://schemas.microsoft.com/office/powerpoint/2010/main" val="3890558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8" y="941388"/>
            <a:ext cx="825576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1.5 </a:t>
            </a:r>
            <a:r>
              <a:rPr lang="zh-CN" altLang="en-US" sz="2000" b="1" smtClean="0">
                <a:latin typeface="+mn-lt"/>
              </a:rPr>
              <a:t>国内外</a:t>
            </a:r>
            <a:r>
              <a:rPr lang="zh-CN" altLang="en-US" b="1" smtClean="0"/>
              <a:t>研究现状</a:t>
            </a:r>
            <a:endParaRPr lang="en-US" altLang="zh-CN" b="1" smtClean="0"/>
          </a:p>
          <a:p>
            <a:pPr>
              <a:defRPr/>
            </a:pPr>
            <a:endParaRPr lang="en-US" sz="2000" b="1">
              <a:latin typeface="+mn-lt"/>
            </a:endParaRPr>
          </a:p>
        </p:txBody>
      </p:sp>
      <p:pic>
        <p:nvPicPr>
          <p:cNvPr id="2" name="图片 1"/>
          <p:cNvPicPr>
            <a:picLocks noChangeAspect="1"/>
          </p:cNvPicPr>
          <p:nvPr/>
        </p:nvPicPr>
        <p:blipFill>
          <a:blip r:embed="rId4"/>
          <a:stretch>
            <a:fillRect/>
          </a:stretch>
        </p:blipFill>
        <p:spPr>
          <a:xfrm>
            <a:off x="144623" y="1560256"/>
            <a:ext cx="9265096" cy="5136538"/>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7</a:t>
            </a:fld>
            <a:endParaRPr lang="zh-CN" altLang="en-US"/>
          </a:p>
        </p:txBody>
      </p:sp>
    </p:spTree>
    <p:extLst>
      <p:ext uri="{BB962C8B-B14F-4D97-AF65-F5344CB8AC3E}">
        <p14:creationId xmlns:p14="http://schemas.microsoft.com/office/powerpoint/2010/main" val="3962432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9" y="941388"/>
            <a:ext cx="17030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1.6 </a:t>
            </a:r>
            <a:r>
              <a:rPr lang="zh-CN" altLang="en-US" b="1" smtClean="0"/>
              <a:t>技术路线</a:t>
            </a:r>
            <a:endParaRPr lang="en-US" sz="2000" b="1">
              <a:latin typeface="+mn-lt"/>
            </a:endParaRPr>
          </a:p>
        </p:txBody>
      </p:sp>
      <p:pic>
        <p:nvPicPr>
          <p:cNvPr id="3" name="图片 2"/>
          <p:cNvPicPr>
            <a:picLocks noChangeAspect="1"/>
          </p:cNvPicPr>
          <p:nvPr/>
        </p:nvPicPr>
        <p:blipFill>
          <a:blip r:embed="rId4"/>
          <a:stretch>
            <a:fillRect/>
          </a:stretch>
        </p:blipFill>
        <p:spPr>
          <a:xfrm>
            <a:off x="1286787" y="1372275"/>
            <a:ext cx="7344171" cy="5489900"/>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8</a:t>
            </a:fld>
            <a:endParaRPr lang="zh-CN" altLang="en-US"/>
          </a:p>
        </p:txBody>
      </p:sp>
    </p:spTree>
    <p:extLst>
      <p:ext uri="{BB962C8B-B14F-4D97-AF65-F5344CB8AC3E}">
        <p14:creationId xmlns:p14="http://schemas.microsoft.com/office/powerpoint/2010/main" val="1432735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8" y="941388"/>
            <a:ext cx="8255768"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1.7 </a:t>
            </a:r>
            <a:r>
              <a:rPr lang="zh-CN" altLang="en-US" b="1" smtClean="0"/>
              <a:t>创新点</a:t>
            </a:r>
            <a:endParaRPr lang="en-US" altLang="zh-CN" b="1" smtClean="0"/>
          </a:p>
          <a:p>
            <a:pPr marL="342900" indent="-342900">
              <a:buFont typeface="Arial" panose="020B0604020202020204" pitchFamily="34" charset="0"/>
              <a:buChar char="•"/>
              <a:defRPr/>
            </a:pPr>
            <a:r>
              <a:rPr lang="zh-CN" altLang="en-US" smtClean="0"/>
              <a:t>基</a:t>
            </a:r>
            <a:r>
              <a:rPr lang="zh-CN" altLang="en-US"/>
              <a:t>于</a:t>
            </a:r>
            <a:r>
              <a:rPr lang="en-US" altLang="zh-CN"/>
              <a:t>Sobel</a:t>
            </a:r>
            <a:r>
              <a:rPr lang="zh-CN" altLang="en-US"/>
              <a:t>算子和变分自编码器的结构特征图提取和合成方</a:t>
            </a:r>
            <a:r>
              <a:rPr lang="zh-CN" altLang="en-US" smtClean="0"/>
              <a:t>法</a:t>
            </a:r>
            <a:endParaRPr lang="en-US" altLang="zh-CN" smtClean="0"/>
          </a:p>
          <a:p>
            <a:pPr marL="342900" indent="-342900">
              <a:buFont typeface="Arial" panose="020B0604020202020204" pitchFamily="34" charset="0"/>
              <a:buChar char="•"/>
              <a:defRPr/>
            </a:pPr>
            <a:endParaRPr lang="en-US" altLang="zh-CN" smtClean="0"/>
          </a:p>
          <a:p>
            <a:pPr marL="342900" indent="-342900">
              <a:buFont typeface="Arial" panose="020B0604020202020204" pitchFamily="34" charset="0"/>
              <a:buChar char="•"/>
              <a:defRPr/>
            </a:pPr>
            <a:r>
              <a:rPr lang="zh-CN" altLang="en-US" smtClean="0"/>
              <a:t>配</a:t>
            </a:r>
            <a:r>
              <a:rPr lang="zh-CN" altLang="en-US"/>
              <a:t>准多模态医学影像的合成方</a:t>
            </a:r>
            <a:r>
              <a:rPr lang="zh-CN" altLang="en-US" smtClean="0"/>
              <a:t>法，可控</a:t>
            </a:r>
            <a:r>
              <a:rPr lang="zh-CN" altLang="en-US"/>
              <a:t>制病灶的合成和多模态的配</a:t>
            </a:r>
            <a:r>
              <a:rPr lang="zh-CN" altLang="en-US" smtClean="0"/>
              <a:t>准 </a:t>
            </a:r>
            <a:endParaRPr lang="en-US" altLang="zh-CN" smtClean="0"/>
          </a:p>
          <a:p>
            <a:pPr marL="342900" indent="-342900">
              <a:buFont typeface="Arial" panose="020B0604020202020204" pitchFamily="34" charset="0"/>
              <a:buChar char="•"/>
              <a:defRPr/>
            </a:pPr>
            <a:endParaRPr lang="zh-CN" altLang="en-US"/>
          </a:p>
          <a:p>
            <a:pPr marL="342900" indent="-342900">
              <a:buFont typeface="Arial" panose="020B0604020202020204" pitchFamily="34" charset="0"/>
              <a:buChar char="•"/>
              <a:defRPr/>
            </a:pPr>
            <a:r>
              <a:rPr lang="zh-CN" altLang="en-US" smtClean="0"/>
              <a:t>合</a:t>
            </a:r>
            <a:r>
              <a:rPr lang="zh-CN" altLang="en-US"/>
              <a:t>成医学影像可用性、合成病灶有效性和合成多模态配准情况的评估方</a:t>
            </a:r>
            <a:r>
              <a:rPr lang="zh-CN" altLang="en-US" smtClean="0"/>
              <a:t>法</a:t>
            </a:r>
            <a:endParaRPr lang="zh-CN" altLang="en-US"/>
          </a:p>
        </p:txBody>
      </p:sp>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9</a:t>
            </a:fld>
            <a:endParaRPr lang="zh-CN" altLang="en-US"/>
          </a:p>
        </p:txBody>
      </p:sp>
    </p:spTree>
    <p:extLst>
      <p:ext uri="{BB962C8B-B14F-4D97-AF65-F5344CB8AC3E}">
        <p14:creationId xmlns:p14="http://schemas.microsoft.com/office/powerpoint/2010/main" val="2458156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51225</TotalTime>
  <Words>4551</Words>
  <Application>Microsoft Office PowerPoint</Application>
  <PresentationFormat>自定义</PresentationFormat>
  <Paragraphs>368</Paragraphs>
  <Slides>49</Slides>
  <Notes>49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华文楷体</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abc</dc:creator>
  <cp:lastModifiedBy>quyili</cp:lastModifiedBy>
  <cp:revision>1906</cp:revision>
  <cp:lastPrinted>2018-04-25T07:52:01Z</cp:lastPrinted>
  <dcterms:created xsi:type="dcterms:W3CDTF">2016-05-19T09:43:13Z</dcterms:created>
  <dcterms:modified xsi:type="dcterms:W3CDTF">2020-04-26T07:47:46Z</dcterms:modified>
</cp:coreProperties>
</file>